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13" r:id="rId2"/>
    <p:sldMasterId id="2147483721" r:id="rId3"/>
    <p:sldMasterId id="2147483748" r:id="rId4"/>
  </p:sldMasterIdLst>
  <p:notesMasterIdLst>
    <p:notesMasterId r:id="rId36"/>
  </p:notesMasterIdLst>
  <p:handoutMasterIdLst>
    <p:handoutMasterId r:id="rId37"/>
  </p:handoutMasterIdLst>
  <p:sldIdLst>
    <p:sldId id="297" r:id="rId5"/>
    <p:sldId id="300" r:id="rId6"/>
    <p:sldId id="373" r:id="rId7"/>
    <p:sldId id="302" r:id="rId8"/>
    <p:sldId id="374" r:id="rId9"/>
    <p:sldId id="372" r:id="rId10"/>
    <p:sldId id="371" r:id="rId11"/>
    <p:sldId id="409" r:id="rId12"/>
    <p:sldId id="382" r:id="rId13"/>
    <p:sldId id="271" r:id="rId14"/>
    <p:sldId id="379" r:id="rId15"/>
    <p:sldId id="412" r:id="rId16"/>
    <p:sldId id="383" r:id="rId17"/>
    <p:sldId id="301" r:id="rId18"/>
    <p:sldId id="319" r:id="rId19"/>
    <p:sldId id="314" r:id="rId20"/>
    <p:sldId id="322" r:id="rId21"/>
    <p:sldId id="315" r:id="rId22"/>
    <p:sldId id="410" r:id="rId23"/>
    <p:sldId id="384" r:id="rId24"/>
    <p:sldId id="385" r:id="rId25"/>
    <p:sldId id="386" r:id="rId26"/>
    <p:sldId id="387" r:id="rId27"/>
    <p:sldId id="388" r:id="rId28"/>
    <p:sldId id="390" r:id="rId29"/>
    <p:sldId id="391" r:id="rId30"/>
    <p:sldId id="392" r:id="rId31"/>
    <p:sldId id="411" r:id="rId32"/>
    <p:sldId id="380" r:id="rId33"/>
    <p:sldId id="381" r:id="rId34"/>
    <p:sldId id="357" r:id="rId35"/>
  </p:sldIdLst>
  <p:sldSz cx="9144000" cy="5715000" type="screen16x10"/>
  <p:notesSz cx="7010400" cy="9296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E7C44D6C-D1DF-456C-9162-2D392B9DE1D9}">
          <p14:sldIdLst>
            <p14:sldId id="297"/>
            <p14:sldId id="300"/>
            <p14:sldId id="373"/>
            <p14:sldId id="302"/>
            <p14:sldId id="374"/>
            <p14:sldId id="372"/>
            <p14:sldId id="371"/>
            <p14:sldId id="409"/>
            <p14:sldId id="382"/>
            <p14:sldId id="271"/>
            <p14:sldId id="379"/>
            <p14:sldId id="412"/>
            <p14:sldId id="383"/>
            <p14:sldId id="301"/>
            <p14:sldId id="319"/>
            <p14:sldId id="314"/>
            <p14:sldId id="322"/>
            <p14:sldId id="315"/>
            <p14:sldId id="410"/>
            <p14:sldId id="384"/>
            <p14:sldId id="385"/>
            <p14:sldId id="386"/>
            <p14:sldId id="387"/>
            <p14:sldId id="388"/>
            <p14:sldId id="390"/>
            <p14:sldId id="391"/>
            <p14:sldId id="392"/>
            <p14:sldId id="411"/>
            <p14:sldId id="380"/>
            <p14:sldId id="381"/>
            <p14:sldId id="35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C4C"/>
    <a:srgbClr val="FFFFFF"/>
    <a:srgbClr val="5B59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89208" autoAdjust="0"/>
  </p:normalViewPr>
  <p:slideViewPr>
    <p:cSldViewPr snapToObjects="1" showGuides="1">
      <p:cViewPr>
        <p:scale>
          <a:sx n="110" d="100"/>
          <a:sy n="110" d="100"/>
        </p:scale>
        <p:origin x="-360" y="768"/>
      </p:cViewPr>
      <p:guideLst>
        <p:guide orient="horz" pos="3297"/>
        <p:guide orient="horz" pos="303"/>
        <p:guide orient="horz" pos="961"/>
        <p:guide orient="horz" pos="507"/>
        <p:guide orient="horz" pos="394"/>
        <p:guide orient="horz" pos="122"/>
        <p:guide orient="horz" pos="984"/>
        <p:guide orient="horz" pos="1369"/>
        <p:guide pos="2880"/>
        <p:guide pos="249"/>
        <p:guide pos="2789"/>
        <p:guide pos="2971"/>
        <p:guide pos="204"/>
        <p:guide pos="5511"/>
        <p:guide pos="210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534"/>
    </p:cViewPr>
  </p:sorterViewPr>
  <p:notesViewPr>
    <p:cSldViewPr snapToObjects="1" showGuides="1">
      <p:cViewPr varScale="1">
        <p:scale>
          <a:sx n="90" d="100"/>
          <a:sy n="90" d="100"/>
        </p:scale>
        <p:origin x="-3750" y="-102"/>
      </p:cViewPr>
      <p:guideLst>
        <p:guide orient="horz" pos="2928"/>
        <p:guide pos="2208"/>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kalkylblad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kalkylblad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kalkylblad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kalkylblad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kalkylblad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kalkylblad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dirty="0" smtClean="0"/>
              <a:t>Omsättning och rörelsemarginal 2005–2015</a:t>
            </a:r>
            <a:endParaRPr lang="sv-SE" dirty="0"/>
          </a:p>
        </c:rich>
      </c:tx>
      <c:layout>
        <c:manualLayout>
          <c:xMode val="edge"/>
          <c:yMode val="edge"/>
          <c:x val="0.12588182776365531"/>
          <c:y val="6.4141932460060284E-3"/>
        </c:manualLayout>
      </c:layout>
      <c:overlay val="1"/>
    </c:title>
    <c:autoTitleDeleted val="0"/>
    <c:plotArea>
      <c:layout>
        <c:manualLayout>
          <c:layoutTarget val="inner"/>
          <c:xMode val="edge"/>
          <c:yMode val="edge"/>
          <c:x val="0.12450120900241808"/>
          <c:y val="0.12540707399655743"/>
          <c:w val="0.7694384028768062"/>
          <c:h val="0.70713370998116709"/>
        </c:manualLayout>
      </c:layout>
      <c:barChart>
        <c:barDir val="col"/>
        <c:grouping val="clustered"/>
        <c:varyColors val="0"/>
        <c:ser>
          <c:idx val="0"/>
          <c:order val="0"/>
          <c:tx>
            <c:strRef>
              <c:f>Blad1!$B$1</c:f>
              <c:strCache>
                <c:ptCount val="1"/>
                <c:pt idx="0">
                  <c:v>Intäkter</c:v>
                </c:pt>
              </c:strCache>
            </c:strRef>
          </c:tx>
          <c:spPr>
            <a:solidFill>
              <a:schemeClr val="tx2"/>
            </a:solidFill>
          </c:spPr>
          <c:invertIfNegative val="0"/>
          <c:dLbls>
            <c:txPr>
              <a:bodyPr/>
              <a:lstStyle/>
              <a:p>
                <a:pPr>
                  <a:defRPr b="1">
                    <a:solidFill>
                      <a:schemeClr val="bg1"/>
                    </a:solidFill>
                  </a:defRPr>
                </a:pPr>
                <a:endParaRPr lang="sv-SE"/>
              </a:p>
            </c:txPr>
            <c:dLblPos val="inEnd"/>
            <c:showLegendKey val="0"/>
            <c:showVal val="1"/>
            <c:showCatName val="0"/>
            <c:showSerName val="0"/>
            <c:showPercent val="0"/>
            <c:showBubbleSize val="0"/>
            <c:showLeaderLines val="0"/>
          </c:dLbls>
          <c:cat>
            <c:numRef>
              <c:f>Blad1!$A$2:$A$12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Blad1!$B$2:$B$12</c:f>
              <c:numCache>
                <c:formatCode>General</c:formatCode>
                <c:ptCount val="11"/>
                <c:pt idx="0">
                  <c:v>97</c:v>
                </c:pt>
                <c:pt idx="1">
                  <c:v>107</c:v>
                </c:pt>
                <c:pt idx="2">
                  <c:v>174</c:v>
                </c:pt>
                <c:pt idx="3">
                  <c:v>271</c:v>
                </c:pt>
                <c:pt idx="4">
                  <c:v>342</c:v>
                </c:pt>
                <c:pt idx="5">
                  <c:v>332</c:v>
                </c:pt>
                <c:pt idx="6">
                  <c:v>394</c:v>
                </c:pt>
                <c:pt idx="7">
                  <c:v>496</c:v>
                </c:pt>
                <c:pt idx="8">
                  <c:v>468</c:v>
                </c:pt>
                <c:pt idx="9">
                  <c:v>498.1</c:v>
                </c:pt>
                <c:pt idx="10">
                  <c:v>573.20000000000005</c:v>
                </c:pt>
              </c:numCache>
            </c:numRef>
          </c:val>
        </c:ser>
        <c:dLbls>
          <c:showLegendKey val="0"/>
          <c:showVal val="0"/>
          <c:showCatName val="0"/>
          <c:showSerName val="0"/>
          <c:showPercent val="0"/>
          <c:showBubbleSize val="0"/>
        </c:dLbls>
        <c:gapWidth val="25"/>
        <c:axId val="135704960"/>
        <c:axId val="135706496"/>
      </c:barChart>
      <c:lineChart>
        <c:grouping val="standard"/>
        <c:varyColors val="0"/>
        <c:ser>
          <c:idx val="1"/>
          <c:order val="1"/>
          <c:tx>
            <c:strRef>
              <c:f>Blad1!$C$1</c:f>
              <c:strCache>
                <c:ptCount val="1"/>
                <c:pt idx="0">
                  <c:v>Rörelsemarginal </c:v>
                </c:pt>
              </c:strCache>
            </c:strRef>
          </c:tx>
          <c:spPr>
            <a:ln>
              <a:solidFill>
                <a:schemeClr val="bg1">
                  <a:lumMod val="75000"/>
                </a:schemeClr>
              </a:solidFill>
            </a:ln>
          </c:spPr>
          <c:marker>
            <c:symbol val="none"/>
          </c:marker>
          <c:dLbls>
            <c:dLbl>
              <c:idx val="0"/>
              <c:layout>
                <c:manualLayout>
                  <c:x val="-6.1535619071238182E-2"/>
                  <c:y val="-5.096753316794312E-2"/>
                </c:manualLayout>
              </c:layout>
              <c:dLblPos val="r"/>
              <c:showLegendKey val="0"/>
              <c:showVal val="1"/>
              <c:showCatName val="0"/>
              <c:showSerName val="0"/>
              <c:showPercent val="0"/>
              <c:showBubbleSize val="0"/>
            </c:dLbl>
            <c:dLbl>
              <c:idx val="1"/>
              <c:layout>
                <c:manualLayout>
                  <c:x val="-8.9882075764151526E-2"/>
                  <c:y val="-4.0693560565203332E-2"/>
                </c:manualLayout>
              </c:layout>
              <c:dLblPos val="r"/>
              <c:showLegendKey val="0"/>
              <c:showVal val="1"/>
              <c:showCatName val="0"/>
              <c:showSerName val="0"/>
              <c:showPercent val="0"/>
              <c:showBubbleSize val="0"/>
            </c:dLbl>
            <c:dLbl>
              <c:idx val="2"/>
              <c:layout>
                <c:manualLayout>
                  <c:x val="-8.6732469464939038E-2"/>
                  <c:y val="-1.3296300291230733E-2"/>
                </c:manualLayout>
              </c:layout>
              <c:dLblPos val="r"/>
              <c:showLegendKey val="0"/>
              <c:showVal val="1"/>
              <c:showCatName val="0"/>
              <c:showSerName val="0"/>
              <c:showPercent val="0"/>
              <c:showBubbleSize val="0"/>
            </c:dLbl>
            <c:dLbl>
              <c:idx val="3"/>
              <c:layout>
                <c:manualLayout>
                  <c:x val="-4.8937193874387788E-2"/>
                  <c:y val="-2.6994930428217056E-2"/>
                </c:manualLayout>
              </c:layout>
              <c:dLblPos val="r"/>
              <c:showLegendKey val="0"/>
              <c:showVal val="1"/>
              <c:showCatName val="0"/>
              <c:showSerName val="0"/>
              <c:showPercent val="0"/>
              <c:showBubbleSize val="0"/>
            </c:dLbl>
            <c:dLbl>
              <c:idx val="4"/>
              <c:layout>
                <c:manualLayout>
                  <c:x val="-5.5236406472812964E-2"/>
                  <c:y val="-2.3570272893970467E-2"/>
                </c:manualLayout>
              </c:layout>
              <c:dLblPos val="r"/>
              <c:showLegendKey val="0"/>
              <c:showVal val="1"/>
              <c:showCatName val="0"/>
              <c:showSerName val="0"/>
              <c:showPercent val="0"/>
              <c:showBubbleSize val="0"/>
            </c:dLbl>
            <c:dLbl>
              <c:idx val="7"/>
              <c:layout/>
              <c:dLblPos val="b"/>
              <c:showLegendKey val="0"/>
              <c:showVal val="1"/>
              <c:showCatName val="0"/>
              <c:showSerName val="0"/>
              <c:showPercent val="0"/>
              <c:showBubbleSize val="0"/>
            </c:dLbl>
            <c:dLbl>
              <c:idx val="8"/>
              <c:layout/>
              <c:dLblPos val="b"/>
              <c:showLegendKey val="0"/>
              <c:showVal val="1"/>
              <c:showCatName val="0"/>
              <c:showSerName val="0"/>
              <c:showPercent val="0"/>
              <c:showBubbleSize val="0"/>
            </c:dLbl>
            <c:dLbl>
              <c:idx val="9"/>
              <c:layout>
                <c:manualLayout>
                  <c:x val="-5.1692975385950773E-2"/>
                  <c:y val="2.2285891489591238E-2"/>
                </c:manualLayout>
              </c:layout>
              <c:dLblPos val="r"/>
              <c:showLegendKey val="0"/>
              <c:showVal val="1"/>
              <c:showCatName val="0"/>
              <c:showSerName val="0"/>
              <c:showPercent val="0"/>
              <c:showBubbleSize val="0"/>
            </c:dLbl>
            <c:dLbl>
              <c:idx val="10"/>
              <c:layout>
                <c:manualLayout>
                  <c:x val="-5.1976439952879788E-2"/>
                  <c:y val="-0.14280037664783427"/>
                </c:manualLayout>
              </c:layout>
              <c:dLblPos val="r"/>
              <c:showLegendKey val="0"/>
              <c:showVal val="1"/>
              <c:showCatName val="0"/>
              <c:showSerName val="0"/>
              <c:showPercent val="0"/>
              <c:showBubbleSize val="0"/>
            </c:dLbl>
            <c:numFmt formatCode="0.0%" sourceLinked="0"/>
            <c:txPr>
              <a:bodyPr/>
              <a:lstStyle/>
              <a:p>
                <a:pPr>
                  <a:defRPr sz="800" b="1">
                    <a:solidFill>
                      <a:schemeClr val="tx1"/>
                    </a:solidFill>
                  </a:defRPr>
                </a:pPr>
                <a:endParaRPr lang="sv-SE"/>
              </a:p>
            </c:txPr>
            <c:dLblPos val="t"/>
            <c:showLegendKey val="0"/>
            <c:showVal val="1"/>
            <c:showCatName val="0"/>
            <c:showSerName val="0"/>
            <c:showPercent val="0"/>
            <c:showBubbleSize val="0"/>
            <c:showLeaderLines val="0"/>
          </c:dLbls>
          <c:cat>
            <c:numRef>
              <c:f>Blad1!$A$2:$A$12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Blad1!$C$2:$C$12</c:f>
              <c:numCache>
                <c:formatCode>0.0%</c:formatCode>
                <c:ptCount val="11"/>
                <c:pt idx="0">
                  <c:v>3.1E-2</c:v>
                </c:pt>
                <c:pt idx="1">
                  <c:v>6.4000000000000001E-2</c:v>
                </c:pt>
                <c:pt idx="2">
                  <c:v>7.9000000000000001E-2</c:v>
                </c:pt>
                <c:pt idx="3">
                  <c:v>8.2000000000000003E-2</c:v>
                </c:pt>
                <c:pt idx="4">
                  <c:v>7.2999999999999995E-2</c:v>
                </c:pt>
                <c:pt idx="5">
                  <c:v>6.3E-2</c:v>
                </c:pt>
                <c:pt idx="6">
                  <c:v>5.8999999999999997E-2</c:v>
                </c:pt>
                <c:pt idx="7">
                  <c:v>7.0999999999999994E-2</c:v>
                </c:pt>
                <c:pt idx="8">
                  <c:v>3.6999999999999998E-2</c:v>
                </c:pt>
                <c:pt idx="9">
                  <c:v>6.3E-2</c:v>
                </c:pt>
                <c:pt idx="10">
                  <c:v>6.9000000000000006E-2</c:v>
                </c:pt>
              </c:numCache>
            </c:numRef>
          </c:val>
          <c:smooth val="0"/>
        </c:ser>
        <c:dLbls>
          <c:showLegendKey val="0"/>
          <c:showVal val="0"/>
          <c:showCatName val="0"/>
          <c:showSerName val="0"/>
          <c:showPercent val="0"/>
          <c:showBubbleSize val="0"/>
        </c:dLbls>
        <c:marker val="1"/>
        <c:smooth val="0"/>
        <c:axId val="133498752"/>
        <c:axId val="133496832"/>
      </c:lineChart>
      <c:catAx>
        <c:axId val="135704960"/>
        <c:scaling>
          <c:orientation val="minMax"/>
        </c:scaling>
        <c:delete val="0"/>
        <c:axPos val="b"/>
        <c:numFmt formatCode="General" sourceLinked="1"/>
        <c:majorTickMark val="none"/>
        <c:minorTickMark val="none"/>
        <c:tickLblPos val="nextTo"/>
        <c:txPr>
          <a:bodyPr/>
          <a:lstStyle/>
          <a:p>
            <a:pPr>
              <a:defRPr sz="700"/>
            </a:pPr>
            <a:endParaRPr lang="sv-SE"/>
          </a:p>
        </c:txPr>
        <c:crossAx val="135706496"/>
        <c:crosses val="autoZero"/>
        <c:auto val="1"/>
        <c:lblAlgn val="ctr"/>
        <c:lblOffset val="100"/>
        <c:noMultiLvlLbl val="0"/>
      </c:catAx>
      <c:valAx>
        <c:axId val="135706496"/>
        <c:scaling>
          <c:orientation val="minMax"/>
        </c:scaling>
        <c:delete val="0"/>
        <c:axPos val="l"/>
        <c:title>
          <c:tx>
            <c:rich>
              <a:bodyPr rot="-5400000" vert="horz"/>
              <a:lstStyle/>
              <a:p>
                <a:pPr>
                  <a:defRPr/>
                </a:pPr>
                <a:r>
                  <a:rPr lang="sv-SE" dirty="0" smtClean="0"/>
                  <a:t>Omsättning (MSEK)</a:t>
                </a:r>
                <a:endParaRPr lang="sv-SE" dirty="0"/>
              </a:p>
            </c:rich>
          </c:tx>
          <c:layout/>
          <c:overlay val="0"/>
        </c:title>
        <c:numFmt formatCode="General" sourceLinked="1"/>
        <c:majorTickMark val="none"/>
        <c:minorTickMark val="none"/>
        <c:tickLblPos val="nextTo"/>
        <c:crossAx val="135704960"/>
        <c:crosses val="autoZero"/>
        <c:crossBetween val="between"/>
      </c:valAx>
      <c:valAx>
        <c:axId val="133496832"/>
        <c:scaling>
          <c:orientation val="minMax"/>
        </c:scaling>
        <c:delete val="0"/>
        <c:axPos val="r"/>
        <c:title>
          <c:tx>
            <c:rich>
              <a:bodyPr rot="5400000" vert="horz"/>
              <a:lstStyle/>
              <a:p>
                <a:pPr>
                  <a:defRPr/>
                </a:pPr>
                <a:r>
                  <a:rPr lang="sv-SE" dirty="0" smtClean="0"/>
                  <a:t>Rörelsemarginal</a:t>
                </a:r>
                <a:endParaRPr lang="sv-SE" dirty="0"/>
              </a:p>
            </c:rich>
          </c:tx>
          <c:layout/>
          <c:overlay val="0"/>
        </c:title>
        <c:numFmt formatCode="0%" sourceLinked="0"/>
        <c:majorTickMark val="none"/>
        <c:minorTickMark val="none"/>
        <c:tickLblPos val="nextTo"/>
        <c:crossAx val="133498752"/>
        <c:crosses val="max"/>
        <c:crossBetween val="between"/>
      </c:valAx>
      <c:catAx>
        <c:axId val="133498752"/>
        <c:scaling>
          <c:orientation val="minMax"/>
        </c:scaling>
        <c:delete val="1"/>
        <c:axPos val="b"/>
        <c:numFmt formatCode="General" sourceLinked="1"/>
        <c:majorTickMark val="out"/>
        <c:minorTickMark val="none"/>
        <c:tickLblPos val="none"/>
        <c:crossAx val="133496832"/>
        <c:crosses val="autoZero"/>
        <c:auto val="1"/>
        <c:lblAlgn val="ctr"/>
        <c:lblOffset val="100"/>
        <c:noMultiLvlLbl val="0"/>
      </c:catAx>
      <c:spPr>
        <a:noFill/>
        <a:ln>
          <a:solidFill>
            <a:schemeClr val="tx2">
              <a:lumMod val="60000"/>
              <a:lumOff val="40000"/>
            </a:schemeClr>
          </a:solidFill>
        </a:ln>
      </c:spPr>
    </c:plotArea>
    <c:plotVisOnly val="1"/>
    <c:dispBlanksAs val="gap"/>
    <c:showDLblsOverMax val="0"/>
  </c:chart>
  <c:txPr>
    <a:bodyPr/>
    <a:lstStyle/>
    <a:p>
      <a:pPr>
        <a:defRPr sz="90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sv-SE" dirty="0" smtClean="0"/>
              <a:t>Ägarstruktur (% av totala röster)</a:t>
            </a:r>
            <a:endParaRPr lang="sv-SE" dirty="0"/>
          </a:p>
        </c:rich>
      </c:tx>
      <c:layout/>
      <c:overlay val="0"/>
    </c:title>
    <c:autoTitleDeleted val="0"/>
    <c:plotArea>
      <c:layout>
        <c:manualLayout>
          <c:layoutTarget val="inner"/>
          <c:xMode val="edge"/>
          <c:yMode val="edge"/>
          <c:x val="0.14480277760555507"/>
          <c:y val="0.25800104805096324"/>
          <c:w val="0.3048057536115073"/>
          <c:h val="0.7419989519490372"/>
        </c:manualLayout>
      </c:layout>
      <c:pieChart>
        <c:varyColors val="1"/>
        <c:ser>
          <c:idx val="0"/>
          <c:order val="0"/>
          <c:tx>
            <c:strRef>
              <c:f>Blad1!$B$1</c:f>
              <c:strCache>
                <c:ptCount val="1"/>
                <c:pt idx="0">
                  <c:v>Ägarstruktur</c:v>
                </c:pt>
              </c:strCache>
            </c:strRef>
          </c:tx>
          <c:spPr>
            <a:solidFill>
              <a:schemeClr val="tx2"/>
            </a:solidFill>
          </c:spPr>
          <c:dPt>
            <c:idx val="1"/>
            <c:bubble3D val="0"/>
            <c:spPr>
              <a:solidFill>
                <a:schemeClr val="tx2">
                  <a:lumMod val="75000"/>
                </a:schemeClr>
              </a:solidFill>
            </c:spPr>
          </c:dPt>
          <c:dPt>
            <c:idx val="2"/>
            <c:bubble3D val="0"/>
            <c:spPr>
              <a:solidFill>
                <a:schemeClr val="tx2">
                  <a:lumMod val="40000"/>
                  <a:lumOff val="60000"/>
                </a:schemeClr>
              </a:solidFill>
            </c:spPr>
          </c:dPt>
          <c:dPt>
            <c:idx val="3"/>
            <c:bubble3D val="0"/>
            <c:spPr>
              <a:solidFill>
                <a:schemeClr val="tx2">
                  <a:lumMod val="20000"/>
                  <a:lumOff val="80000"/>
                </a:schemeClr>
              </a:solidFill>
            </c:spPr>
          </c:dPt>
          <c:dPt>
            <c:idx val="4"/>
            <c:bubble3D val="0"/>
            <c:spPr>
              <a:solidFill>
                <a:schemeClr val="tx2">
                  <a:lumMod val="20000"/>
                  <a:lumOff val="80000"/>
                  <a:alpha val="50000"/>
                </a:schemeClr>
              </a:solidFill>
            </c:spPr>
          </c:dPt>
          <c:cat>
            <c:strRef>
              <c:f>Blad1!$A$2:$A$6</c:f>
              <c:strCache>
                <c:ptCount val="5"/>
                <c:pt idx="0">
                  <c:v>Björn Örås med familj, 72%</c:v>
                </c:pt>
                <c:pt idx="1">
                  <c:v>SEB Securities, 8%</c:v>
                </c:pt>
                <c:pt idx="2">
                  <c:v>AMF – Försäkring och Fonder, 5%</c:v>
                </c:pt>
                <c:pt idx="3">
                  <c:v>Swedbank Robur Fonder, 5%</c:v>
                </c:pt>
                <c:pt idx="4">
                  <c:v>Övriga 18%</c:v>
                </c:pt>
              </c:strCache>
            </c:strRef>
          </c:cat>
          <c:val>
            <c:numRef>
              <c:f>Blad1!$B$2:$B$6</c:f>
              <c:numCache>
                <c:formatCode>0%</c:formatCode>
                <c:ptCount val="5"/>
                <c:pt idx="0">
                  <c:v>0.72</c:v>
                </c:pt>
                <c:pt idx="1">
                  <c:v>0.08</c:v>
                </c:pt>
                <c:pt idx="2">
                  <c:v>0.05</c:v>
                </c:pt>
                <c:pt idx="3">
                  <c:v>0.05</c:v>
                </c:pt>
                <c:pt idx="4">
                  <c:v>0.18</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46842680885361804"/>
          <c:y val="0.34130540301664841"/>
          <c:w val="0.51267555335110715"/>
          <c:h val="0.5666882796992051"/>
        </c:manualLayout>
      </c:layout>
      <c:overlay val="0"/>
    </c:legend>
    <c:plotVisOnly val="1"/>
    <c:dispBlanksAs val="zero"/>
    <c:showDLblsOverMax val="0"/>
  </c:chart>
  <c:txPr>
    <a:bodyPr/>
    <a:lstStyle/>
    <a:p>
      <a:pPr>
        <a:defRPr sz="1000"/>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dirty="0" smtClean="0"/>
              <a:t>Intäkter och rörelsemarginal för rullande 12 månader, 2008– 2015</a:t>
            </a:r>
            <a:endParaRPr lang="sv-SE" dirty="0"/>
          </a:p>
        </c:rich>
      </c:tx>
      <c:layout>
        <c:manualLayout>
          <c:xMode val="edge"/>
          <c:yMode val="edge"/>
          <c:x val="0.2749828962371722"/>
          <c:y val="2.7397260273972601E-2"/>
        </c:manualLayout>
      </c:layout>
      <c:overlay val="1"/>
    </c:title>
    <c:autoTitleDeleted val="0"/>
    <c:plotArea>
      <c:layout>
        <c:manualLayout>
          <c:layoutTarget val="inner"/>
          <c:xMode val="edge"/>
          <c:yMode val="edge"/>
          <c:x val="5.1230117727091698E-2"/>
          <c:y val="8.5616438356164476E-2"/>
          <c:w val="0.87752261011980903"/>
          <c:h val="0.79736867651817589"/>
        </c:manualLayout>
      </c:layout>
      <c:barChart>
        <c:barDir val="col"/>
        <c:grouping val="clustered"/>
        <c:varyColors val="0"/>
        <c:ser>
          <c:idx val="0"/>
          <c:order val="0"/>
          <c:tx>
            <c:strRef>
              <c:f>Blad1!$B$1</c:f>
              <c:strCache>
                <c:ptCount val="1"/>
                <c:pt idx="0">
                  <c:v>Intäkter</c:v>
                </c:pt>
              </c:strCache>
            </c:strRef>
          </c:tx>
          <c:spPr>
            <a:solidFill>
              <a:schemeClr val="bg1">
                <a:lumMod val="50000"/>
              </a:schemeClr>
            </a:solidFill>
          </c:spPr>
          <c:invertIfNegative val="0"/>
          <c:dPt>
            <c:idx val="19"/>
            <c:invertIfNegative val="0"/>
            <c:bubble3D val="0"/>
          </c:dPt>
          <c:dPt>
            <c:idx val="21"/>
            <c:invertIfNegative val="0"/>
            <c:bubble3D val="0"/>
          </c:dPt>
          <c:dPt>
            <c:idx val="22"/>
            <c:invertIfNegative val="0"/>
            <c:bubble3D val="0"/>
          </c:dPt>
          <c:dPt>
            <c:idx val="23"/>
            <c:invertIfNegative val="0"/>
            <c:bubble3D val="0"/>
          </c:dPt>
          <c:dPt>
            <c:idx val="24"/>
            <c:invertIfNegative val="0"/>
            <c:bubble3D val="0"/>
          </c:dPt>
          <c:dPt>
            <c:idx val="28"/>
            <c:invertIfNegative val="0"/>
            <c:bubble3D val="0"/>
            <c:spPr>
              <a:solidFill>
                <a:srgbClr val="C00000"/>
              </a:solidFill>
            </c:spPr>
          </c:dPt>
          <c:dLbls>
            <c:txPr>
              <a:bodyPr/>
              <a:lstStyle/>
              <a:p>
                <a:pPr>
                  <a:defRPr sz="1000" b="1">
                    <a:solidFill>
                      <a:schemeClr val="bg1"/>
                    </a:solidFill>
                  </a:defRPr>
                </a:pPr>
                <a:endParaRPr lang="sv-SE"/>
              </a:p>
            </c:txPr>
            <c:dLblPos val="inEnd"/>
            <c:showLegendKey val="0"/>
            <c:showVal val="1"/>
            <c:showCatName val="0"/>
            <c:showSerName val="0"/>
            <c:showPercent val="0"/>
            <c:showBubbleSize val="0"/>
            <c:showLeaderLines val="0"/>
          </c:dLbls>
          <c:cat>
            <c:strRef>
              <c:f>Blad1!$A$2:$A$30</c:f>
              <c:strCache>
                <c:ptCount val="29"/>
                <c:pt idx="0">
                  <c:v>Q4 08</c:v>
                </c:pt>
                <c:pt idx="1">
                  <c:v>Q1 09</c:v>
                </c:pt>
                <c:pt idx="2">
                  <c:v>Q2 09</c:v>
                </c:pt>
                <c:pt idx="3">
                  <c:v>Q3 09</c:v>
                </c:pt>
                <c:pt idx="4">
                  <c:v>Q4 09</c:v>
                </c:pt>
                <c:pt idx="5">
                  <c:v>Q1 10</c:v>
                </c:pt>
                <c:pt idx="6">
                  <c:v>Q2 10</c:v>
                </c:pt>
                <c:pt idx="7">
                  <c:v>Q3 10</c:v>
                </c:pt>
                <c:pt idx="8">
                  <c:v>Q4 10</c:v>
                </c:pt>
                <c:pt idx="9">
                  <c:v>Q1 11</c:v>
                </c:pt>
                <c:pt idx="10">
                  <c:v>Q2 11</c:v>
                </c:pt>
                <c:pt idx="11">
                  <c:v>Q3 11</c:v>
                </c:pt>
                <c:pt idx="12">
                  <c:v>Q4 11</c:v>
                </c:pt>
                <c:pt idx="13">
                  <c:v>Q1 12</c:v>
                </c:pt>
                <c:pt idx="14">
                  <c:v>Q2 12</c:v>
                </c:pt>
                <c:pt idx="15">
                  <c:v>Q3 12</c:v>
                </c:pt>
                <c:pt idx="16">
                  <c:v>Q4 12</c:v>
                </c:pt>
                <c:pt idx="17">
                  <c:v>Q1 13</c:v>
                </c:pt>
                <c:pt idx="18">
                  <c:v>Q2 13</c:v>
                </c:pt>
                <c:pt idx="19">
                  <c:v>Q3 13</c:v>
                </c:pt>
                <c:pt idx="20">
                  <c:v>Q4 13</c:v>
                </c:pt>
                <c:pt idx="21">
                  <c:v>Q1 14</c:v>
                </c:pt>
                <c:pt idx="22">
                  <c:v>Q2 14</c:v>
                </c:pt>
                <c:pt idx="23">
                  <c:v>Q3 14</c:v>
                </c:pt>
                <c:pt idx="24">
                  <c:v>Q4 14</c:v>
                </c:pt>
                <c:pt idx="25">
                  <c:v>Q1 15</c:v>
                </c:pt>
                <c:pt idx="26">
                  <c:v>Q2 15</c:v>
                </c:pt>
                <c:pt idx="27">
                  <c:v>Q3 15</c:v>
                </c:pt>
                <c:pt idx="28">
                  <c:v>Q4 15</c:v>
                </c:pt>
              </c:strCache>
            </c:strRef>
          </c:cat>
          <c:val>
            <c:numRef>
              <c:f>Blad1!$B$2:$B$30</c:f>
              <c:numCache>
                <c:formatCode>General</c:formatCode>
                <c:ptCount val="29"/>
                <c:pt idx="0">
                  <c:v>270</c:v>
                </c:pt>
                <c:pt idx="1">
                  <c:v>302</c:v>
                </c:pt>
                <c:pt idx="2">
                  <c:v>319</c:v>
                </c:pt>
                <c:pt idx="3">
                  <c:v>341</c:v>
                </c:pt>
                <c:pt idx="4">
                  <c:v>342</c:v>
                </c:pt>
                <c:pt idx="5">
                  <c:v>333</c:v>
                </c:pt>
                <c:pt idx="6">
                  <c:v>337</c:v>
                </c:pt>
                <c:pt idx="7">
                  <c:v>328</c:v>
                </c:pt>
                <c:pt idx="8">
                  <c:v>332</c:v>
                </c:pt>
                <c:pt idx="9">
                  <c:v>341</c:v>
                </c:pt>
                <c:pt idx="10">
                  <c:v>354</c:v>
                </c:pt>
                <c:pt idx="11">
                  <c:v>370</c:v>
                </c:pt>
                <c:pt idx="12">
                  <c:v>392</c:v>
                </c:pt>
                <c:pt idx="13">
                  <c:v>430</c:v>
                </c:pt>
                <c:pt idx="14">
                  <c:v>454</c:v>
                </c:pt>
                <c:pt idx="15">
                  <c:v>475</c:v>
                </c:pt>
                <c:pt idx="16">
                  <c:v>493</c:v>
                </c:pt>
                <c:pt idx="17">
                  <c:v>487</c:v>
                </c:pt>
                <c:pt idx="18">
                  <c:v>481</c:v>
                </c:pt>
                <c:pt idx="19">
                  <c:v>472</c:v>
                </c:pt>
                <c:pt idx="20">
                  <c:v>468</c:v>
                </c:pt>
                <c:pt idx="21">
                  <c:v>472</c:v>
                </c:pt>
                <c:pt idx="22">
                  <c:v>479</c:v>
                </c:pt>
                <c:pt idx="23">
                  <c:v>512</c:v>
                </c:pt>
                <c:pt idx="24">
                  <c:v>539</c:v>
                </c:pt>
                <c:pt idx="25">
                  <c:v>523</c:v>
                </c:pt>
                <c:pt idx="26">
                  <c:v>548</c:v>
                </c:pt>
                <c:pt idx="27">
                  <c:v>567</c:v>
                </c:pt>
                <c:pt idx="28">
                  <c:v>573</c:v>
                </c:pt>
              </c:numCache>
            </c:numRef>
          </c:val>
        </c:ser>
        <c:dLbls>
          <c:showLegendKey val="0"/>
          <c:showVal val="0"/>
          <c:showCatName val="0"/>
          <c:showSerName val="0"/>
          <c:showPercent val="0"/>
          <c:showBubbleSize val="0"/>
        </c:dLbls>
        <c:gapWidth val="25"/>
        <c:axId val="123047296"/>
        <c:axId val="123049088"/>
      </c:barChart>
      <c:lineChart>
        <c:grouping val="standard"/>
        <c:varyColors val="0"/>
        <c:ser>
          <c:idx val="1"/>
          <c:order val="1"/>
          <c:tx>
            <c:strRef>
              <c:f>Blad1!$C$1</c:f>
              <c:strCache>
                <c:ptCount val="1"/>
                <c:pt idx="0">
                  <c:v>Rörelsemarginal </c:v>
                </c:pt>
              </c:strCache>
            </c:strRef>
          </c:tx>
          <c:spPr>
            <a:ln>
              <a:solidFill>
                <a:schemeClr val="bg1">
                  <a:lumMod val="75000"/>
                </a:schemeClr>
              </a:solidFill>
            </a:ln>
          </c:spPr>
          <c:marker>
            <c:symbol val="none"/>
          </c:marker>
          <c:dLbls>
            <c:dLbl>
              <c:idx val="11"/>
              <c:layout/>
              <c:dLblPos val="t"/>
              <c:showLegendKey val="0"/>
              <c:showVal val="1"/>
              <c:showCatName val="0"/>
              <c:showSerName val="0"/>
              <c:showPercent val="0"/>
              <c:showBubbleSize val="0"/>
            </c:dLbl>
            <c:dLbl>
              <c:idx val="12"/>
              <c:layout/>
              <c:dLblPos val="t"/>
              <c:showLegendKey val="0"/>
              <c:showVal val="1"/>
              <c:showCatName val="0"/>
              <c:showSerName val="0"/>
              <c:showPercent val="0"/>
              <c:showBubbleSize val="0"/>
            </c:dLbl>
            <c:numFmt formatCode="0.0%" sourceLinked="0"/>
            <c:txPr>
              <a:bodyPr/>
              <a:lstStyle/>
              <a:p>
                <a:pPr>
                  <a:defRPr sz="800" b="1"/>
                </a:pPr>
                <a:endParaRPr lang="sv-SE"/>
              </a:p>
            </c:txPr>
            <c:dLblPos val="b"/>
            <c:showLegendKey val="0"/>
            <c:showVal val="1"/>
            <c:showCatName val="0"/>
            <c:showSerName val="0"/>
            <c:showPercent val="0"/>
            <c:showBubbleSize val="0"/>
            <c:showLeaderLines val="0"/>
          </c:dLbls>
          <c:cat>
            <c:strRef>
              <c:f>Blad1!$A$2:$A$30</c:f>
              <c:strCache>
                <c:ptCount val="29"/>
                <c:pt idx="0">
                  <c:v>Q4 08</c:v>
                </c:pt>
                <c:pt idx="1">
                  <c:v>Q1 09</c:v>
                </c:pt>
                <c:pt idx="2">
                  <c:v>Q2 09</c:v>
                </c:pt>
                <c:pt idx="3">
                  <c:v>Q3 09</c:v>
                </c:pt>
                <c:pt idx="4">
                  <c:v>Q4 09</c:v>
                </c:pt>
                <c:pt idx="5">
                  <c:v>Q1 10</c:v>
                </c:pt>
                <c:pt idx="6">
                  <c:v>Q2 10</c:v>
                </c:pt>
                <c:pt idx="7">
                  <c:v>Q3 10</c:v>
                </c:pt>
                <c:pt idx="8">
                  <c:v>Q4 10</c:v>
                </c:pt>
                <c:pt idx="9">
                  <c:v>Q1 11</c:v>
                </c:pt>
                <c:pt idx="10">
                  <c:v>Q2 11</c:v>
                </c:pt>
                <c:pt idx="11">
                  <c:v>Q3 11</c:v>
                </c:pt>
                <c:pt idx="12">
                  <c:v>Q4 11</c:v>
                </c:pt>
                <c:pt idx="13">
                  <c:v>Q1 12</c:v>
                </c:pt>
                <c:pt idx="14">
                  <c:v>Q2 12</c:v>
                </c:pt>
                <c:pt idx="15">
                  <c:v>Q3 12</c:v>
                </c:pt>
                <c:pt idx="16">
                  <c:v>Q4 12</c:v>
                </c:pt>
                <c:pt idx="17">
                  <c:v>Q1 13</c:v>
                </c:pt>
                <c:pt idx="18">
                  <c:v>Q2 13</c:v>
                </c:pt>
                <c:pt idx="19">
                  <c:v>Q3 13</c:v>
                </c:pt>
                <c:pt idx="20">
                  <c:v>Q4 13</c:v>
                </c:pt>
                <c:pt idx="21">
                  <c:v>Q1 14</c:v>
                </c:pt>
                <c:pt idx="22">
                  <c:v>Q2 14</c:v>
                </c:pt>
                <c:pt idx="23">
                  <c:v>Q3 14</c:v>
                </c:pt>
                <c:pt idx="24">
                  <c:v>Q4 14</c:v>
                </c:pt>
                <c:pt idx="25">
                  <c:v>Q1 15</c:v>
                </c:pt>
                <c:pt idx="26">
                  <c:v>Q2 15</c:v>
                </c:pt>
                <c:pt idx="27">
                  <c:v>Q3 15</c:v>
                </c:pt>
                <c:pt idx="28">
                  <c:v>Q4 15</c:v>
                </c:pt>
              </c:strCache>
            </c:strRef>
          </c:cat>
          <c:val>
            <c:numRef>
              <c:f>Blad1!$C$2:$C$30</c:f>
              <c:numCache>
                <c:formatCode>0.0%</c:formatCode>
                <c:ptCount val="29"/>
                <c:pt idx="0">
                  <c:v>8.2000000000000003E-2</c:v>
                </c:pt>
                <c:pt idx="1">
                  <c:v>8.5000000000000006E-2</c:v>
                </c:pt>
                <c:pt idx="2">
                  <c:v>7.8E-2</c:v>
                </c:pt>
                <c:pt idx="3">
                  <c:v>7.9000000000000001E-2</c:v>
                </c:pt>
                <c:pt idx="4">
                  <c:v>7.2999999999999995E-2</c:v>
                </c:pt>
                <c:pt idx="5">
                  <c:v>6.7000000000000004E-2</c:v>
                </c:pt>
                <c:pt idx="6">
                  <c:v>7.0000000000000007E-2</c:v>
                </c:pt>
                <c:pt idx="7">
                  <c:v>6.4000000000000001E-2</c:v>
                </c:pt>
                <c:pt idx="8">
                  <c:v>6.3E-2</c:v>
                </c:pt>
                <c:pt idx="9">
                  <c:v>6.0999999999999999E-2</c:v>
                </c:pt>
                <c:pt idx="10">
                  <c:v>6.2E-2</c:v>
                </c:pt>
                <c:pt idx="11">
                  <c:v>5.8000000000000003E-2</c:v>
                </c:pt>
                <c:pt idx="12">
                  <c:v>0.06</c:v>
                </c:pt>
                <c:pt idx="13">
                  <c:v>6.4000000000000001E-2</c:v>
                </c:pt>
                <c:pt idx="14">
                  <c:v>7.0000000000000007E-2</c:v>
                </c:pt>
                <c:pt idx="15">
                  <c:v>7.3999999999999996E-2</c:v>
                </c:pt>
                <c:pt idx="16">
                  <c:v>7.1999999999999995E-2</c:v>
                </c:pt>
                <c:pt idx="17">
                  <c:v>6.3E-2</c:v>
                </c:pt>
                <c:pt idx="18">
                  <c:v>5.1999999999999998E-2</c:v>
                </c:pt>
                <c:pt idx="19">
                  <c:v>4.2999999999999997E-2</c:v>
                </c:pt>
                <c:pt idx="20">
                  <c:v>3.6999999999999998E-2</c:v>
                </c:pt>
                <c:pt idx="21">
                  <c:v>3.9E-2</c:v>
                </c:pt>
                <c:pt idx="22">
                  <c:v>4.5999999999999999E-2</c:v>
                </c:pt>
                <c:pt idx="23">
                  <c:v>5.5E-2</c:v>
                </c:pt>
                <c:pt idx="24">
                  <c:v>6.5000000000000002E-2</c:v>
                </c:pt>
                <c:pt idx="25">
                  <c:v>7.8E-2</c:v>
                </c:pt>
                <c:pt idx="26">
                  <c:v>5.3999999999999999E-2</c:v>
                </c:pt>
                <c:pt idx="27">
                  <c:v>7.4999999999999997E-2</c:v>
                </c:pt>
                <c:pt idx="28">
                  <c:v>6.9000000000000006E-2</c:v>
                </c:pt>
              </c:numCache>
            </c:numRef>
          </c:val>
          <c:smooth val="0"/>
        </c:ser>
        <c:dLbls>
          <c:showLegendKey val="0"/>
          <c:showVal val="0"/>
          <c:showCatName val="0"/>
          <c:showSerName val="0"/>
          <c:showPercent val="0"/>
          <c:showBubbleSize val="0"/>
        </c:dLbls>
        <c:marker val="1"/>
        <c:smooth val="0"/>
        <c:axId val="123064704"/>
        <c:axId val="123050624"/>
      </c:lineChart>
      <c:catAx>
        <c:axId val="123047296"/>
        <c:scaling>
          <c:orientation val="minMax"/>
        </c:scaling>
        <c:delete val="0"/>
        <c:axPos val="b"/>
        <c:numFmt formatCode="General" sourceLinked="1"/>
        <c:majorTickMark val="none"/>
        <c:minorTickMark val="none"/>
        <c:tickLblPos val="nextTo"/>
        <c:crossAx val="123049088"/>
        <c:crosses val="autoZero"/>
        <c:auto val="1"/>
        <c:lblAlgn val="ctr"/>
        <c:lblOffset val="100"/>
        <c:noMultiLvlLbl val="0"/>
      </c:catAx>
      <c:valAx>
        <c:axId val="123049088"/>
        <c:scaling>
          <c:orientation val="minMax"/>
        </c:scaling>
        <c:delete val="0"/>
        <c:axPos val="l"/>
        <c:numFmt formatCode="General" sourceLinked="1"/>
        <c:majorTickMark val="none"/>
        <c:minorTickMark val="none"/>
        <c:tickLblPos val="nextTo"/>
        <c:crossAx val="123047296"/>
        <c:crosses val="autoZero"/>
        <c:crossBetween val="between"/>
      </c:valAx>
      <c:valAx>
        <c:axId val="123050624"/>
        <c:scaling>
          <c:orientation val="minMax"/>
        </c:scaling>
        <c:delete val="0"/>
        <c:axPos val="r"/>
        <c:numFmt formatCode="0%" sourceLinked="0"/>
        <c:majorTickMark val="none"/>
        <c:minorTickMark val="none"/>
        <c:tickLblPos val="nextTo"/>
        <c:crossAx val="123064704"/>
        <c:crosses val="max"/>
        <c:crossBetween val="between"/>
      </c:valAx>
      <c:catAx>
        <c:axId val="123064704"/>
        <c:scaling>
          <c:orientation val="minMax"/>
        </c:scaling>
        <c:delete val="1"/>
        <c:axPos val="b"/>
        <c:majorTickMark val="out"/>
        <c:minorTickMark val="none"/>
        <c:tickLblPos val="none"/>
        <c:crossAx val="123050624"/>
        <c:crosses val="autoZero"/>
        <c:auto val="1"/>
        <c:lblAlgn val="ctr"/>
        <c:lblOffset val="100"/>
        <c:noMultiLvlLbl val="0"/>
      </c:catAx>
      <c:spPr>
        <a:noFill/>
        <a:ln>
          <a:solidFill>
            <a:schemeClr val="bg2"/>
          </a:solidFill>
        </a:ln>
      </c:spPr>
    </c:plotArea>
    <c:plotVisOnly val="1"/>
    <c:dispBlanksAs val="gap"/>
    <c:showDLblsOverMax val="0"/>
  </c:chart>
  <c:txPr>
    <a:bodyPr/>
    <a:lstStyle/>
    <a:p>
      <a:pPr>
        <a:defRPr sz="9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230117727091698E-2"/>
          <c:y val="2.7397260273972612E-2"/>
          <c:w val="0.87752261011980903"/>
          <c:h val="0.85558785460036668"/>
        </c:manualLayout>
      </c:layout>
      <c:barChart>
        <c:barDir val="col"/>
        <c:grouping val="clustered"/>
        <c:varyColors val="0"/>
        <c:ser>
          <c:idx val="0"/>
          <c:order val="0"/>
          <c:tx>
            <c:strRef>
              <c:f>Blad1!$B$1</c:f>
              <c:strCache>
                <c:ptCount val="1"/>
                <c:pt idx="0">
                  <c:v>Intäkter</c:v>
                </c:pt>
              </c:strCache>
            </c:strRef>
          </c:tx>
          <c:spPr>
            <a:solidFill>
              <a:schemeClr val="bg2">
                <a:lumMod val="60000"/>
                <a:lumOff val="40000"/>
              </a:schemeClr>
            </a:solidFill>
          </c:spPr>
          <c:invertIfNegative val="0"/>
          <c:dPt>
            <c:idx val="22"/>
            <c:invertIfNegative val="0"/>
            <c:bubble3D val="0"/>
          </c:dPt>
          <c:dPt>
            <c:idx val="24"/>
            <c:invertIfNegative val="0"/>
            <c:bubble3D val="0"/>
          </c:dPt>
          <c:dPt>
            <c:idx val="28"/>
            <c:invertIfNegative val="0"/>
            <c:bubble3D val="0"/>
            <c:spPr>
              <a:solidFill>
                <a:schemeClr val="bg1">
                  <a:lumMod val="65000"/>
                </a:schemeClr>
              </a:solidFill>
            </c:spPr>
          </c:dPt>
          <c:dPt>
            <c:idx val="32"/>
            <c:invertIfNegative val="0"/>
            <c:bubble3D val="0"/>
            <c:spPr>
              <a:solidFill>
                <a:srgbClr val="C00000"/>
              </a:solidFill>
            </c:spPr>
          </c:dPt>
          <c:dLbls>
            <c:txPr>
              <a:bodyPr/>
              <a:lstStyle/>
              <a:p>
                <a:pPr>
                  <a:defRPr sz="800" b="1">
                    <a:solidFill>
                      <a:schemeClr val="bg1"/>
                    </a:solidFill>
                  </a:defRPr>
                </a:pPr>
                <a:endParaRPr lang="sv-SE"/>
              </a:p>
            </c:txPr>
            <c:dLblPos val="inEnd"/>
            <c:showLegendKey val="0"/>
            <c:showVal val="1"/>
            <c:showCatName val="0"/>
            <c:showSerName val="0"/>
            <c:showPercent val="0"/>
            <c:showBubbleSize val="0"/>
            <c:showLeaderLines val="0"/>
          </c:dLbls>
          <c:cat>
            <c:strRef>
              <c:f>Blad1!$A$2:$A$30</c:f>
              <c:strCache>
                <c:ptCount val="29"/>
                <c:pt idx="0">
                  <c:v>Q1 09</c:v>
                </c:pt>
                <c:pt idx="1">
                  <c:v>Q2 09</c:v>
                </c:pt>
                <c:pt idx="2">
                  <c:v>Q3 09</c:v>
                </c:pt>
                <c:pt idx="3">
                  <c:v>Q4 09</c:v>
                </c:pt>
                <c:pt idx="4">
                  <c:v>Q1 10</c:v>
                </c:pt>
                <c:pt idx="5">
                  <c:v>Q2 10</c:v>
                </c:pt>
                <c:pt idx="6">
                  <c:v>Q3 10</c:v>
                </c:pt>
                <c:pt idx="7">
                  <c:v>Q4 10</c:v>
                </c:pt>
                <c:pt idx="8">
                  <c:v>Q1 11</c:v>
                </c:pt>
                <c:pt idx="9">
                  <c:v>Q2 11</c:v>
                </c:pt>
                <c:pt idx="10">
                  <c:v>Q3 11</c:v>
                </c:pt>
                <c:pt idx="11">
                  <c:v>Q4 11</c:v>
                </c:pt>
                <c:pt idx="12">
                  <c:v>Q1 12</c:v>
                </c:pt>
                <c:pt idx="13">
                  <c:v>Q2 12</c:v>
                </c:pt>
                <c:pt idx="14">
                  <c:v>Q3 12</c:v>
                </c:pt>
                <c:pt idx="15">
                  <c:v>Q4 12</c:v>
                </c:pt>
                <c:pt idx="16">
                  <c:v>Q1 13</c:v>
                </c:pt>
                <c:pt idx="17">
                  <c:v>Q2 13</c:v>
                </c:pt>
                <c:pt idx="18">
                  <c:v>Q3 13</c:v>
                </c:pt>
                <c:pt idx="19">
                  <c:v>Q4 13</c:v>
                </c:pt>
                <c:pt idx="20">
                  <c:v>Q1 14</c:v>
                </c:pt>
                <c:pt idx="21">
                  <c:v>Q2 14</c:v>
                </c:pt>
                <c:pt idx="22">
                  <c:v>Q3 14</c:v>
                </c:pt>
                <c:pt idx="23">
                  <c:v>Q4 14</c:v>
                </c:pt>
                <c:pt idx="24">
                  <c:v>Q1 15</c:v>
                </c:pt>
                <c:pt idx="25">
                  <c:v>Q2 15</c:v>
                </c:pt>
                <c:pt idx="26">
                  <c:v>Q3 15</c:v>
                </c:pt>
                <c:pt idx="27">
                  <c:v>Q4 15</c:v>
                </c:pt>
                <c:pt idx="28">
                  <c:v>Q1 16</c:v>
                </c:pt>
              </c:strCache>
            </c:strRef>
          </c:cat>
          <c:val>
            <c:numRef>
              <c:f>Blad1!$B$2:$B$30</c:f>
              <c:numCache>
                <c:formatCode>General</c:formatCode>
                <c:ptCount val="29"/>
                <c:pt idx="0">
                  <c:v>82</c:v>
                </c:pt>
                <c:pt idx="1">
                  <c:v>78</c:v>
                </c:pt>
                <c:pt idx="2">
                  <c:v>103</c:v>
                </c:pt>
                <c:pt idx="3">
                  <c:v>79</c:v>
                </c:pt>
                <c:pt idx="4">
                  <c:v>73</c:v>
                </c:pt>
                <c:pt idx="5">
                  <c:v>82</c:v>
                </c:pt>
                <c:pt idx="6">
                  <c:v>94</c:v>
                </c:pt>
                <c:pt idx="7">
                  <c:v>83</c:v>
                </c:pt>
                <c:pt idx="8">
                  <c:v>82</c:v>
                </c:pt>
                <c:pt idx="9">
                  <c:v>96</c:v>
                </c:pt>
                <c:pt idx="10">
                  <c:v>110</c:v>
                </c:pt>
                <c:pt idx="11">
                  <c:v>105</c:v>
                </c:pt>
                <c:pt idx="12">
                  <c:v>118</c:v>
                </c:pt>
                <c:pt idx="13">
                  <c:v>117</c:v>
                </c:pt>
                <c:pt idx="14">
                  <c:v>123</c:v>
                </c:pt>
                <c:pt idx="15">
                  <c:v>115</c:v>
                </c:pt>
                <c:pt idx="16">
                  <c:v>105</c:v>
                </c:pt>
                <c:pt idx="17">
                  <c:v>107</c:v>
                </c:pt>
                <c:pt idx="18">
                  <c:v>113</c:v>
                </c:pt>
                <c:pt idx="19">
                  <c:v>110</c:v>
                </c:pt>
                <c:pt idx="20">
                  <c:v>111</c:v>
                </c:pt>
                <c:pt idx="21">
                  <c:v>116</c:v>
                </c:pt>
                <c:pt idx="22">
                  <c:v>135</c:v>
                </c:pt>
                <c:pt idx="23">
                  <c:v>136</c:v>
                </c:pt>
                <c:pt idx="24">
                  <c:v>136</c:v>
                </c:pt>
                <c:pt idx="25">
                  <c:v>141</c:v>
                </c:pt>
                <c:pt idx="26">
                  <c:v>154</c:v>
                </c:pt>
                <c:pt idx="27">
                  <c:v>141</c:v>
                </c:pt>
                <c:pt idx="28">
                  <c:v>135</c:v>
                </c:pt>
              </c:numCache>
            </c:numRef>
          </c:val>
        </c:ser>
        <c:dLbls>
          <c:showLegendKey val="0"/>
          <c:showVal val="0"/>
          <c:showCatName val="0"/>
          <c:showSerName val="0"/>
          <c:showPercent val="0"/>
          <c:showBubbleSize val="0"/>
        </c:dLbls>
        <c:gapWidth val="25"/>
        <c:axId val="139302400"/>
        <c:axId val="139303936"/>
      </c:barChart>
      <c:lineChart>
        <c:grouping val="standard"/>
        <c:varyColors val="0"/>
        <c:ser>
          <c:idx val="1"/>
          <c:order val="1"/>
          <c:tx>
            <c:strRef>
              <c:f>Blad1!$C$1</c:f>
              <c:strCache>
                <c:ptCount val="1"/>
                <c:pt idx="0">
                  <c:v>Rörelsemarginal </c:v>
                </c:pt>
              </c:strCache>
            </c:strRef>
          </c:tx>
          <c:spPr>
            <a:ln>
              <a:solidFill>
                <a:schemeClr val="bg1">
                  <a:lumMod val="75000"/>
                </a:schemeClr>
              </a:solidFill>
            </a:ln>
          </c:spPr>
          <c:marker>
            <c:symbol val="none"/>
          </c:marker>
          <c:dLbls>
            <c:dLbl>
              <c:idx val="9"/>
              <c:layout/>
              <c:dLblPos val="t"/>
              <c:showLegendKey val="0"/>
              <c:showVal val="1"/>
              <c:showCatName val="0"/>
              <c:showSerName val="0"/>
              <c:showPercent val="0"/>
              <c:showBubbleSize val="0"/>
            </c:dLbl>
            <c:numFmt formatCode="0.0%" sourceLinked="0"/>
            <c:txPr>
              <a:bodyPr/>
              <a:lstStyle/>
              <a:p>
                <a:pPr>
                  <a:defRPr sz="700" b="1"/>
                </a:pPr>
                <a:endParaRPr lang="sv-SE"/>
              </a:p>
            </c:txPr>
            <c:dLblPos val="b"/>
            <c:showLegendKey val="0"/>
            <c:showVal val="1"/>
            <c:showCatName val="0"/>
            <c:showSerName val="0"/>
            <c:showPercent val="0"/>
            <c:showBubbleSize val="0"/>
            <c:showLeaderLines val="0"/>
          </c:dLbls>
          <c:cat>
            <c:strRef>
              <c:f>Blad1!$A$2:$A$30</c:f>
              <c:strCache>
                <c:ptCount val="29"/>
                <c:pt idx="0">
                  <c:v>Q1 09</c:v>
                </c:pt>
                <c:pt idx="1">
                  <c:v>Q2 09</c:v>
                </c:pt>
                <c:pt idx="2">
                  <c:v>Q3 09</c:v>
                </c:pt>
                <c:pt idx="3">
                  <c:v>Q4 09</c:v>
                </c:pt>
                <c:pt idx="4">
                  <c:v>Q1 10</c:v>
                </c:pt>
                <c:pt idx="5">
                  <c:v>Q2 10</c:v>
                </c:pt>
                <c:pt idx="6">
                  <c:v>Q3 10</c:v>
                </c:pt>
                <c:pt idx="7">
                  <c:v>Q4 10</c:v>
                </c:pt>
                <c:pt idx="8">
                  <c:v>Q1 11</c:v>
                </c:pt>
                <c:pt idx="9">
                  <c:v>Q2 11</c:v>
                </c:pt>
                <c:pt idx="10">
                  <c:v>Q3 11</c:v>
                </c:pt>
                <c:pt idx="11">
                  <c:v>Q4 11</c:v>
                </c:pt>
                <c:pt idx="12">
                  <c:v>Q1 12</c:v>
                </c:pt>
                <c:pt idx="13">
                  <c:v>Q2 12</c:v>
                </c:pt>
                <c:pt idx="14">
                  <c:v>Q3 12</c:v>
                </c:pt>
                <c:pt idx="15">
                  <c:v>Q4 12</c:v>
                </c:pt>
                <c:pt idx="16">
                  <c:v>Q1 13</c:v>
                </c:pt>
                <c:pt idx="17">
                  <c:v>Q2 13</c:v>
                </c:pt>
                <c:pt idx="18">
                  <c:v>Q3 13</c:v>
                </c:pt>
                <c:pt idx="19">
                  <c:v>Q4 13</c:v>
                </c:pt>
                <c:pt idx="20">
                  <c:v>Q1 14</c:v>
                </c:pt>
                <c:pt idx="21">
                  <c:v>Q2 14</c:v>
                </c:pt>
                <c:pt idx="22">
                  <c:v>Q3 14</c:v>
                </c:pt>
                <c:pt idx="23">
                  <c:v>Q4 14</c:v>
                </c:pt>
                <c:pt idx="24">
                  <c:v>Q1 15</c:v>
                </c:pt>
                <c:pt idx="25">
                  <c:v>Q2 15</c:v>
                </c:pt>
                <c:pt idx="26">
                  <c:v>Q3 15</c:v>
                </c:pt>
                <c:pt idx="27">
                  <c:v>Q4 15</c:v>
                </c:pt>
                <c:pt idx="28">
                  <c:v>Q1 16</c:v>
                </c:pt>
              </c:strCache>
            </c:strRef>
          </c:cat>
          <c:val>
            <c:numRef>
              <c:f>Blad1!$C$2:$C$30</c:f>
              <c:numCache>
                <c:formatCode>0.0%</c:formatCode>
                <c:ptCount val="29"/>
                <c:pt idx="0">
                  <c:v>7.4999999999999997E-2</c:v>
                </c:pt>
                <c:pt idx="1">
                  <c:v>4.9000000000000002E-2</c:v>
                </c:pt>
                <c:pt idx="2">
                  <c:v>0.106</c:v>
                </c:pt>
                <c:pt idx="3">
                  <c:v>5.1999999999999998E-2</c:v>
                </c:pt>
                <c:pt idx="4">
                  <c:v>4.4999999999999998E-2</c:v>
                </c:pt>
                <c:pt idx="5">
                  <c:v>6.2E-2</c:v>
                </c:pt>
                <c:pt idx="6">
                  <c:v>0.09</c:v>
                </c:pt>
                <c:pt idx="7">
                  <c:v>5.8000000000000003E-2</c:v>
                </c:pt>
                <c:pt idx="8">
                  <c:v>5.2999999999999999E-2</c:v>
                </c:pt>
                <c:pt idx="9">
                  <c:v>7.4999999999999997E-2</c:v>
                </c:pt>
                <c:pt idx="10">
                  <c:v>8.2000000000000003E-2</c:v>
                </c:pt>
                <c:pt idx="11">
                  <c:v>0.06</c:v>
                </c:pt>
                <c:pt idx="12">
                  <c:v>6.6000000000000003E-2</c:v>
                </c:pt>
                <c:pt idx="13">
                  <c:v>8.8999999999999996E-2</c:v>
                </c:pt>
                <c:pt idx="14">
                  <c:v>9.6000000000000002E-2</c:v>
                </c:pt>
                <c:pt idx="15">
                  <c:v>4.3999999999999997E-2</c:v>
                </c:pt>
                <c:pt idx="16">
                  <c:v>3.4000000000000002E-2</c:v>
                </c:pt>
                <c:pt idx="17">
                  <c:v>0.05</c:v>
                </c:pt>
                <c:pt idx="18">
                  <c:v>6.6000000000000003E-2</c:v>
                </c:pt>
                <c:pt idx="19">
                  <c:v>4.1000000000000002E-2</c:v>
                </c:pt>
                <c:pt idx="20">
                  <c:v>3.1E-2</c:v>
                </c:pt>
                <c:pt idx="21">
                  <c:v>7.0000000000000007E-2</c:v>
                </c:pt>
                <c:pt idx="22">
                  <c:v>9.4E-2</c:v>
                </c:pt>
                <c:pt idx="23">
                  <c:v>7.3999999999999996E-2</c:v>
                </c:pt>
                <c:pt idx="24">
                  <c:v>7.2999999999999995E-2</c:v>
                </c:pt>
                <c:pt idx="25">
                  <c:v>7.0999999999999994E-2</c:v>
                </c:pt>
                <c:pt idx="26">
                  <c:v>6.5000000000000002E-2</c:v>
                </c:pt>
                <c:pt idx="27">
                  <c:v>6.8000000000000005E-2</c:v>
                </c:pt>
                <c:pt idx="28">
                  <c:v>7.1999999999999995E-2</c:v>
                </c:pt>
              </c:numCache>
            </c:numRef>
          </c:val>
          <c:smooth val="0"/>
        </c:ser>
        <c:dLbls>
          <c:showLegendKey val="0"/>
          <c:showVal val="0"/>
          <c:showCatName val="0"/>
          <c:showSerName val="0"/>
          <c:showPercent val="0"/>
          <c:showBubbleSize val="0"/>
        </c:dLbls>
        <c:marker val="1"/>
        <c:smooth val="0"/>
        <c:axId val="139311360"/>
        <c:axId val="139309824"/>
      </c:lineChart>
      <c:catAx>
        <c:axId val="139302400"/>
        <c:scaling>
          <c:orientation val="minMax"/>
        </c:scaling>
        <c:delete val="0"/>
        <c:axPos val="b"/>
        <c:numFmt formatCode="General" sourceLinked="1"/>
        <c:majorTickMark val="none"/>
        <c:minorTickMark val="none"/>
        <c:tickLblPos val="nextTo"/>
        <c:crossAx val="139303936"/>
        <c:crosses val="autoZero"/>
        <c:auto val="1"/>
        <c:lblAlgn val="ctr"/>
        <c:lblOffset val="100"/>
        <c:noMultiLvlLbl val="0"/>
      </c:catAx>
      <c:valAx>
        <c:axId val="139303936"/>
        <c:scaling>
          <c:orientation val="minMax"/>
        </c:scaling>
        <c:delete val="0"/>
        <c:axPos val="l"/>
        <c:numFmt formatCode="General" sourceLinked="1"/>
        <c:majorTickMark val="none"/>
        <c:minorTickMark val="none"/>
        <c:tickLblPos val="nextTo"/>
        <c:crossAx val="139302400"/>
        <c:crosses val="autoZero"/>
        <c:crossBetween val="between"/>
      </c:valAx>
      <c:valAx>
        <c:axId val="139309824"/>
        <c:scaling>
          <c:orientation val="minMax"/>
        </c:scaling>
        <c:delete val="0"/>
        <c:axPos val="r"/>
        <c:numFmt formatCode="0%" sourceLinked="0"/>
        <c:majorTickMark val="none"/>
        <c:minorTickMark val="none"/>
        <c:tickLblPos val="nextTo"/>
        <c:crossAx val="139311360"/>
        <c:crosses val="max"/>
        <c:crossBetween val="between"/>
      </c:valAx>
      <c:catAx>
        <c:axId val="139311360"/>
        <c:scaling>
          <c:orientation val="minMax"/>
        </c:scaling>
        <c:delete val="1"/>
        <c:axPos val="b"/>
        <c:majorTickMark val="out"/>
        <c:minorTickMark val="none"/>
        <c:tickLblPos val="none"/>
        <c:crossAx val="139309824"/>
        <c:crosses val="autoZero"/>
        <c:auto val="1"/>
        <c:lblAlgn val="ctr"/>
        <c:lblOffset val="100"/>
        <c:noMultiLvlLbl val="0"/>
      </c:catAx>
      <c:spPr>
        <a:noFill/>
        <a:ln>
          <a:solidFill>
            <a:schemeClr val="bg2"/>
          </a:solidFill>
        </a:ln>
      </c:spPr>
    </c:plotArea>
    <c:plotVisOnly val="1"/>
    <c:dispBlanksAs val="gap"/>
    <c:showDLblsOverMax val="0"/>
  </c:chart>
  <c:txPr>
    <a:bodyPr/>
    <a:lstStyle/>
    <a:p>
      <a:pPr>
        <a:defRPr sz="900"/>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230117727091698E-2"/>
          <c:y val="2.7397260273972612E-2"/>
          <c:w val="0.87752261011980903"/>
          <c:h val="0.85558785460036668"/>
        </c:manualLayout>
      </c:layout>
      <c:barChart>
        <c:barDir val="col"/>
        <c:grouping val="clustered"/>
        <c:varyColors val="0"/>
        <c:ser>
          <c:idx val="0"/>
          <c:order val="0"/>
          <c:tx>
            <c:strRef>
              <c:f>Blad1!$B$1</c:f>
              <c:strCache>
                <c:ptCount val="1"/>
                <c:pt idx="0">
                  <c:v>Intäkter</c:v>
                </c:pt>
              </c:strCache>
            </c:strRef>
          </c:tx>
          <c:spPr>
            <a:solidFill>
              <a:schemeClr val="bg2">
                <a:lumMod val="60000"/>
                <a:lumOff val="40000"/>
              </a:schemeClr>
            </a:solidFill>
          </c:spPr>
          <c:invertIfNegative val="0"/>
          <c:dPt>
            <c:idx val="5"/>
            <c:invertIfNegative val="0"/>
            <c:bubble3D val="0"/>
          </c:dPt>
          <c:dPt>
            <c:idx val="6"/>
            <c:invertIfNegative val="0"/>
            <c:bubble3D val="0"/>
          </c:dPt>
          <c:dPt>
            <c:idx val="7"/>
            <c:invertIfNegative val="0"/>
            <c:bubble3D val="0"/>
          </c:dPt>
          <c:dPt>
            <c:idx val="8"/>
            <c:invertIfNegative val="0"/>
            <c:bubble3D val="0"/>
            <c:spPr>
              <a:solidFill>
                <a:srgbClr val="C00000"/>
              </a:solidFill>
            </c:spPr>
          </c:dPt>
          <c:dLbls>
            <c:txPr>
              <a:bodyPr/>
              <a:lstStyle/>
              <a:p>
                <a:pPr>
                  <a:defRPr sz="1000" b="1">
                    <a:solidFill>
                      <a:schemeClr val="bg1"/>
                    </a:solidFill>
                  </a:defRPr>
                </a:pPr>
                <a:endParaRPr lang="sv-SE"/>
              </a:p>
            </c:txPr>
            <c:dLblPos val="inEnd"/>
            <c:showLegendKey val="0"/>
            <c:showVal val="1"/>
            <c:showCatName val="0"/>
            <c:showSerName val="0"/>
            <c:showPercent val="0"/>
            <c:showBubbleSize val="0"/>
            <c:showLeaderLines val="0"/>
          </c:dLbls>
          <c:cat>
            <c:strRef>
              <c:f>Blad1!$A$2:$A$10</c:f>
              <c:strCache>
                <c:ptCount val="9"/>
                <c:pt idx="0">
                  <c:v>Q1 08</c:v>
                </c:pt>
                <c:pt idx="1">
                  <c:v>Q1 09</c:v>
                </c:pt>
                <c:pt idx="2">
                  <c:v>Q1 10</c:v>
                </c:pt>
                <c:pt idx="3">
                  <c:v>Q1 11</c:v>
                </c:pt>
                <c:pt idx="4">
                  <c:v>Q1 12</c:v>
                </c:pt>
                <c:pt idx="5">
                  <c:v>Q1 13</c:v>
                </c:pt>
                <c:pt idx="6">
                  <c:v>Q1 14</c:v>
                </c:pt>
                <c:pt idx="7">
                  <c:v>Q1 15</c:v>
                </c:pt>
                <c:pt idx="8">
                  <c:v>Q1 16</c:v>
                </c:pt>
              </c:strCache>
            </c:strRef>
          </c:cat>
          <c:val>
            <c:numRef>
              <c:f>Blad1!$B$2:$B$10</c:f>
              <c:numCache>
                <c:formatCode>General</c:formatCode>
                <c:ptCount val="9"/>
                <c:pt idx="0">
                  <c:v>51</c:v>
                </c:pt>
                <c:pt idx="1">
                  <c:v>82</c:v>
                </c:pt>
                <c:pt idx="2">
                  <c:v>73</c:v>
                </c:pt>
                <c:pt idx="3">
                  <c:v>82</c:v>
                </c:pt>
                <c:pt idx="4">
                  <c:v>118</c:v>
                </c:pt>
                <c:pt idx="5">
                  <c:v>105</c:v>
                </c:pt>
                <c:pt idx="6">
                  <c:v>111</c:v>
                </c:pt>
                <c:pt idx="7">
                  <c:v>136</c:v>
                </c:pt>
                <c:pt idx="8">
                  <c:v>135</c:v>
                </c:pt>
              </c:numCache>
            </c:numRef>
          </c:val>
        </c:ser>
        <c:dLbls>
          <c:showLegendKey val="0"/>
          <c:showVal val="0"/>
          <c:showCatName val="0"/>
          <c:showSerName val="0"/>
          <c:showPercent val="0"/>
          <c:showBubbleSize val="0"/>
        </c:dLbls>
        <c:gapWidth val="25"/>
        <c:axId val="139749632"/>
        <c:axId val="139792384"/>
      </c:barChart>
      <c:lineChart>
        <c:grouping val="standard"/>
        <c:varyColors val="0"/>
        <c:ser>
          <c:idx val="1"/>
          <c:order val="1"/>
          <c:tx>
            <c:strRef>
              <c:f>Blad1!$C$1</c:f>
              <c:strCache>
                <c:ptCount val="1"/>
                <c:pt idx="0">
                  <c:v>Rörelsemarginal </c:v>
                </c:pt>
              </c:strCache>
            </c:strRef>
          </c:tx>
          <c:spPr>
            <a:ln>
              <a:solidFill>
                <a:schemeClr val="bg1">
                  <a:lumMod val="75000"/>
                </a:schemeClr>
              </a:solidFill>
            </a:ln>
          </c:spPr>
          <c:marker>
            <c:symbol val="none"/>
          </c:marker>
          <c:dLbls>
            <c:numFmt formatCode="0.0%" sourceLinked="0"/>
            <c:txPr>
              <a:bodyPr/>
              <a:lstStyle/>
              <a:p>
                <a:pPr>
                  <a:defRPr sz="800" b="1">
                    <a:solidFill>
                      <a:schemeClr val="tx1"/>
                    </a:solidFill>
                  </a:defRPr>
                </a:pPr>
                <a:endParaRPr lang="sv-SE"/>
              </a:p>
            </c:txPr>
            <c:dLblPos val="t"/>
            <c:showLegendKey val="0"/>
            <c:showVal val="1"/>
            <c:showCatName val="0"/>
            <c:showSerName val="0"/>
            <c:showPercent val="0"/>
            <c:showBubbleSize val="0"/>
            <c:showLeaderLines val="0"/>
          </c:dLbls>
          <c:cat>
            <c:strRef>
              <c:f>Blad1!$A$2:$A$10</c:f>
              <c:strCache>
                <c:ptCount val="9"/>
                <c:pt idx="0">
                  <c:v>Q1 08</c:v>
                </c:pt>
                <c:pt idx="1">
                  <c:v>Q1 09</c:v>
                </c:pt>
                <c:pt idx="2">
                  <c:v>Q1 10</c:v>
                </c:pt>
                <c:pt idx="3">
                  <c:v>Q1 11</c:v>
                </c:pt>
                <c:pt idx="4">
                  <c:v>Q1 12</c:v>
                </c:pt>
                <c:pt idx="5">
                  <c:v>Q1 13</c:v>
                </c:pt>
                <c:pt idx="6">
                  <c:v>Q1 14</c:v>
                </c:pt>
                <c:pt idx="7">
                  <c:v>Q1 15</c:v>
                </c:pt>
                <c:pt idx="8">
                  <c:v>Q1 16</c:v>
                </c:pt>
              </c:strCache>
            </c:strRef>
          </c:cat>
          <c:val>
            <c:numRef>
              <c:f>Blad1!$C$2:$C$10</c:f>
              <c:numCache>
                <c:formatCode>0.0%</c:formatCode>
                <c:ptCount val="9"/>
                <c:pt idx="0">
                  <c:v>5.3999999999999999E-2</c:v>
                </c:pt>
                <c:pt idx="1">
                  <c:v>7.4999999999999997E-2</c:v>
                </c:pt>
                <c:pt idx="2">
                  <c:v>4.4999999999999998E-2</c:v>
                </c:pt>
                <c:pt idx="3">
                  <c:v>5.2999999999999999E-2</c:v>
                </c:pt>
                <c:pt idx="4">
                  <c:v>6.6000000000000003E-2</c:v>
                </c:pt>
                <c:pt idx="5">
                  <c:v>3.4000000000000002E-2</c:v>
                </c:pt>
                <c:pt idx="6">
                  <c:v>3.1E-2</c:v>
                </c:pt>
                <c:pt idx="7">
                  <c:v>7.2999999999999995E-2</c:v>
                </c:pt>
                <c:pt idx="8">
                  <c:v>7.1999999999999995E-2</c:v>
                </c:pt>
              </c:numCache>
            </c:numRef>
          </c:val>
          <c:smooth val="0"/>
        </c:ser>
        <c:dLbls>
          <c:showLegendKey val="0"/>
          <c:showVal val="0"/>
          <c:showCatName val="0"/>
          <c:showSerName val="0"/>
          <c:showPercent val="0"/>
          <c:showBubbleSize val="0"/>
        </c:dLbls>
        <c:marker val="1"/>
        <c:smooth val="0"/>
        <c:axId val="139795456"/>
        <c:axId val="139793920"/>
      </c:lineChart>
      <c:catAx>
        <c:axId val="139749632"/>
        <c:scaling>
          <c:orientation val="minMax"/>
        </c:scaling>
        <c:delete val="0"/>
        <c:axPos val="b"/>
        <c:numFmt formatCode="General" sourceLinked="1"/>
        <c:majorTickMark val="none"/>
        <c:minorTickMark val="none"/>
        <c:tickLblPos val="nextTo"/>
        <c:crossAx val="139792384"/>
        <c:crosses val="autoZero"/>
        <c:auto val="1"/>
        <c:lblAlgn val="ctr"/>
        <c:lblOffset val="100"/>
        <c:noMultiLvlLbl val="0"/>
      </c:catAx>
      <c:valAx>
        <c:axId val="139792384"/>
        <c:scaling>
          <c:orientation val="minMax"/>
        </c:scaling>
        <c:delete val="0"/>
        <c:axPos val="l"/>
        <c:numFmt formatCode="General" sourceLinked="1"/>
        <c:majorTickMark val="none"/>
        <c:minorTickMark val="none"/>
        <c:tickLblPos val="nextTo"/>
        <c:crossAx val="139749632"/>
        <c:crosses val="autoZero"/>
        <c:crossBetween val="between"/>
      </c:valAx>
      <c:valAx>
        <c:axId val="139793920"/>
        <c:scaling>
          <c:orientation val="minMax"/>
        </c:scaling>
        <c:delete val="0"/>
        <c:axPos val="r"/>
        <c:numFmt formatCode="0%" sourceLinked="0"/>
        <c:majorTickMark val="none"/>
        <c:minorTickMark val="none"/>
        <c:tickLblPos val="nextTo"/>
        <c:crossAx val="139795456"/>
        <c:crosses val="max"/>
        <c:crossBetween val="between"/>
      </c:valAx>
      <c:catAx>
        <c:axId val="139795456"/>
        <c:scaling>
          <c:orientation val="minMax"/>
        </c:scaling>
        <c:delete val="1"/>
        <c:axPos val="b"/>
        <c:majorTickMark val="out"/>
        <c:minorTickMark val="none"/>
        <c:tickLblPos val="none"/>
        <c:crossAx val="139793920"/>
        <c:crosses val="autoZero"/>
        <c:auto val="1"/>
        <c:lblAlgn val="ctr"/>
        <c:lblOffset val="100"/>
        <c:noMultiLvlLbl val="0"/>
      </c:catAx>
      <c:spPr>
        <a:noFill/>
        <a:ln>
          <a:solidFill>
            <a:schemeClr val="bg2"/>
          </a:solidFill>
        </a:ln>
      </c:spPr>
    </c:plotArea>
    <c:plotVisOnly val="1"/>
    <c:dispBlanksAs val="gap"/>
    <c:showDLblsOverMax val="0"/>
  </c:chart>
  <c:txPr>
    <a:bodyPr/>
    <a:lstStyle/>
    <a:p>
      <a:pPr>
        <a:defRPr sz="90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dirty="0" smtClean="0"/>
              <a:t>Intäkter och rörelsemarginal för rullande 12 månader, 2008– 2016</a:t>
            </a:r>
            <a:endParaRPr lang="sv-SE" dirty="0"/>
          </a:p>
        </c:rich>
      </c:tx>
      <c:layout/>
      <c:overlay val="1"/>
    </c:title>
    <c:autoTitleDeleted val="0"/>
    <c:plotArea>
      <c:layout>
        <c:manualLayout>
          <c:layoutTarget val="inner"/>
          <c:xMode val="edge"/>
          <c:yMode val="edge"/>
          <c:x val="5.1230117727091698E-2"/>
          <c:y val="8.5616438356164476E-2"/>
          <c:w val="0.87752261011980903"/>
          <c:h val="0.79736867651817589"/>
        </c:manualLayout>
      </c:layout>
      <c:barChart>
        <c:barDir val="col"/>
        <c:grouping val="clustered"/>
        <c:varyColors val="0"/>
        <c:ser>
          <c:idx val="0"/>
          <c:order val="0"/>
          <c:tx>
            <c:strRef>
              <c:f>Blad1!$B$1</c:f>
              <c:strCache>
                <c:ptCount val="1"/>
                <c:pt idx="0">
                  <c:v>Intäkter</c:v>
                </c:pt>
              </c:strCache>
            </c:strRef>
          </c:tx>
          <c:spPr>
            <a:solidFill>
              <a:schemeClr val="bg1">
                <a:lumMod val="50000"/>
              </a:schemeClr>
            </a:solidFill>
          </c:spPr>
          <c:invertIfNegative val="0"/>
          <c:dPt>
            <c:idx val="19"/>
            <c:invertIfNegative val="0"/>
            <c:bubble3D val="0"/>
          </c:dPt>
          <c:dPt>
            <c:idx val="21"/>
            <c:invertIfNegative val="0"/>
            <c:bubble3D val="0"/>
            <c:spPr>
              <a:solidFill>
                <a:schemeClr val="bg2">
                  <a:lumMod val="60000"/>
                  <a:lumOff val="40000"/>
                </a:schemeClr>
              </a:solidFill>
            </c:spPr>
          </c:dPt>
          <c:dPt>
            <c:idx val="25"/>
            <c:invertIfNegative val="0"/>
            <c:bubble3D val="0"/>
          </c:dPt>
          <c:dPt>
            <c:idx val="29"/>
            <c:invertIfNegative val="0"/>
            <c:bubble3D val="0"/>
            <c:spPr>
              <a:solidFill>
                <a:srgbClr val="C00000"/>
              </a:solidFill>
            </c:spPr>
          </c:dPt>
          <c:dLbls>
            <c:txPr>
              <a:bodyPr/>
              <a:lstStyle/>
              <a:p>
                <a:pPr>
                  <a:defRPr sz="1000" b="1">
                    <a:solidFill>
                      <a:schemeClr val="bg1"/>
                    </a:solidFill>
                  </a:defRPr>
                </a:pPr>
                <a:endParaRPr lang="sv-SE"/>
              </a:p>
            </c:txPr>
            <c:dLblPos val="inEnd"/>
            <c:showLegendKey val="0"/>
            <c:showVal val="1"/>
            <c:showCatName val="0"/>
            <c:showSerName val="0"/>
            <c:showPercent val="0"/>
            <c:showBubbleSize val="0"/>
            <c:showLeaderLines val="0"/>
          </c:dLbls>
          <c:cat>
            <c:strRef>
              <c:f>Blad1!$A$2:$A$31</c:f>
              <c:strCache>
                <c:ptCount val="30"/>
                <c:pt idx="0">
                  <c:v>Q4 08</c:v>
                </c:pt>
                <c:pt idx="1">
                  <c:v>Q1 09</c:v>
                </c:pt>
                <c:pt idx="2">
                  <c:v>Q2 09</c:v>
                </c:pt>
                <c:pt idx="3">
                  <c:v>Q3 09</c:v>
                </c:pt>
                <c:pt idx="4">
                  <c:v>Q4 09</c:v>
                </c:pt>
                <c:pt idx="5">
                  <c:v>Q1 10</c:v>
                </c:pt>
                <c:pt idx="6">
                  <c:v>Q2 10</c:v>
                </c:pt>
                <c:pt idx="7">
                  <c:v>Q3 10</c:v>
                </c:pt>
                <c:pt idx="8">
                  <c:v>Q4 10</c:v>
                </c:pt>
                <c:pt idx="9">
                  <c:v>Q1 11</c:v>
                </c:pt>
                <c:pt idx="10">
                  <c:v>Q2 11</c:v>
                </c:pt>
                <c:pt idx="11">
                  <c:v>Q3 11</c:v>
                </c:pt>
                <c:pt idx="12">
                  <c:v>Q4 11</c:v>
                </c:pt>
                <c:pt idx="13">
                  <c:v>Q1 12</c:v>
                </c:pt>
                <c:pt idx="14">
                  <c:v>Q2 12</c:v>
                </c:pt>
                <c:pt idx="15">
                  <c:v>Q3 12</c:v>
                </c:pt>
                <c:pt idx="16">
                  <c:v>Q4 12</c:v>
                </c:pt>
                <c:pt idx="17">
                  <c:v>Q1 13</c:v>
                </c:pt>
                <c:pt idx="18">
                  <c:v>Q2 13</c:v>
                </c:pt>
                <c:pt idx="19">
                  <c:v>Q3 13</c:v>
                </c:pt>
                <c:pt idx="20">
                  <c:v>Q4 13</c:v>
                </c:pt>
                <c:pt idx="21">
                  <c:v>Q1 14</c:v>
                </c:pt>
                <c:pt idx="22">
                  <c:v>Q2 14</c:v>
                </c:pt>
                <c:pt idx="23">
                  <c:v>Q3 14</c:v>
                </c:pt>
                <c:pt idx="24">
                  <c:v>Q4 14</c:v>
                </c:pt>
                <c:pt idx="25">
                  <c:v>Q1 15</c:v>
                </c:pt>
                <c:pt idx="26">
                  <c:v>Q2 15</c:v>
                </c:pt>
                <c:pt idx="27">
                  <c:v>Q3 15</c:v>
                </c:pt>
                <c:pt idx="28">
                  <c:v>Q4 15</c:v>
                </c:pt>
                <c:pt idx="29">
                  <c:v>Q1 16</c:v>
                </c:pt>
              </c:strCache>
            </c:strRef>
          </c:cat>
          <c:val>
            <c:numRef>
              <c:f>Blad1!$B$2:$B$31</c:f>
              <c:numCache>
                <c:formatCode>General</c:formatCode>
                <c:ptCount val="30"/>
                <c:pt idx="0">
                  <c:v>270</c:v>
                </c:pt>
                <c:pt idx="1">
                  <c:v>302</c:v>
                </c:pt>
                <c:pt idx="2">
                  <c:v>319</c:v>
                </c:pt>
                <c:pt idx="3">
                  <c:v>341</c:v>
                </c:pt>
                <c:pt idx="4">
                  <c:v>342</c:v>
                </c:pt>
                <c:pt idx="5">
                  <c:v>333</c:v>
                </c:pt>
                <c:pt idx="6">
                  <c:v>337</c:v>
                </c:pt>
                <c:pt idx="7">
                  <c:v>328</c:v>
                </c:pt>
                <c:pt idx="8">
                  <c:v>332</c:v>
                </c:pt>
                <c:pt idx="9">
                  <c:v>341</c:v>
                </c:pt>
                <c:pt idx="10">
                  <c:v>354</c:v>
                </c:pt>
                <c:pt idx="11">
                  <c:v>370</c:v>
                </c:pt>
                <c:pt idx="12">
                  <c:v>392</c:v>
                </c:pt>
                <c:pt idx="13">
                  <c:v>428</c:v>
                </c:pt>
                <c:pt idx="14">
                  <c:v>449</c:v>
                </c:pt>
                <c:pt idx="15">
                  <c:v>462</c:v>
                </c:pt>
                <c:pt idx="16">
                  <c:v>472</c:v>
                </c:pt>
                <c:pt idx="17">
                  <c:v>460</c:v>
                </c:pt>
                <c:pt idx="18">
                  <c:v>450</c:v>
                </c:pt>
                <c:pt idx="19">
                  <c:v>441</c:v>
                </c:pt>
                <c:pt idx="20">
                  <c:v>435</c:v>
                </c:pt>
                <c:pt idx="21">
                  <c:v>441</c:v>
                </c:pt>
                <c:pt idx="22">
                  <c:v>450</c:v>
                </c:pt>
                <c:pt idx="23">
                  <c:v>472</c:v>
                </c:pt>
                <c:pt idx="24">
                  <c:v>498</c:v>
                </c:pt>
                <c:pt idx="25">
                  <c:v>523</c:v>
                </c:pt>
                <c:pt idx="26">
                  <c:v>548</c:v>
                </c:pt>
                <c:pt idx="27">
                  <c:v>567</c:v>
                </c:pt>
                <c:pt idx="28">
                  <c:v>573</c:v>
                </c:pt>
                <c:pt idx="29">
                  <c:v>573</c:v>
                </c:pt>
              </c:numCache>
            </c:numRef>
          </c:val>
        </c:ser>
        <c:dLbls>
          <c:showLegendKey val="0"/>
          <c:showVal val="0"/>
          <c:showCatName val="0"/>
          <c:showSerName val="0"/>
          <c:showPercent val="0"/>
          <c:showBubbleSize val="0"/>
        </c:dLbls>
        <c:gapWidth val="25"/>
        <c:axId val="143442688"/>
        <c:axId val="143444224"/>
      </c:barChart>
      <c:lineChart>
        <c:grouping val="standard"/>
        <c:varyColors val="0"/>
        <c:ser>
          <c:idx val="1"/>
          <c:order val="1"/>
          <c:tx>
            <c:strRef>
              <c:f>Blad1!$C$1</c:f>
              <c:strCache>
                <c:ptCount val="1"/>
                <c:pt idx="0">
                  <c:v>Rörelsemarginal </c:v>
                </c:pt>
              </c:strCache>
            </c:strRef>
          </c:tx>
          <c:spPr>
            <a:ln>
              <a:solidFill>
                <a:schemeClr val="bg1">
                  <a:lumMod val="75000"/>
                </a:schemeClr>
              </a:solidFill>
            </a:ln>
          </c:spPr>
          <c:marker>
            <c:symbol val="none"/>
          </c:marker>
          <c:dLbls>
            <c:dLbl>
              <c:idx val="11"/>
              <c:layout/>
              <c:dLblPos val="t"/>
              <c:showLegendKey val="0"/>
              <c:showVal val="1"/>
              <c:showCatName val="0"/>
              <c:showSerName val="0"/>
              <c:showPercent val="0"/>
              <c:showBubbleSize val="0"/>
            </c:dLbl>
            <c:dLbl>
              <c:idx val="12"/>
              <c:layout/>
              <c:dLblPos val="t"/>
              <c:showLegendKey val="0"/>
              <c:showVal val="1"/>
              <c:showCatName val="0"/>
              <c:showSerName val="0"/>
              <c:showPercent val="0"/>
              <c:showBubbleSize val="0"/>
            </c:dLbl>
            <c:dLbl>
              <c:idx val="25"/>
              <c:layout>
                <c:manualLayout>
                  <c:x val="-2.5089349578167039E-2"/>
                  <c:y val="8.1789450976162262E-2"/>
                </c:manualLayout>
              </c:layout>
              <c:dLblPos val="r"/>
              <c:showLegendKey val="0"/>
              <c:showVal val="1"/>
              <c:showCatName val="0"/>
              <c:showSerName val="0"/>
              <c:showPercent val="0"/>
              <c:showBubbleSize val="0"/>
            </c:dLbl>
            <c:numFmt formatCode="0.0%" sourceLinked="0"/>
            <c:txPr>
              <a:bodyPr/>
              <a:lstStyle/>
              <a:p>
                <a:pPr>
                  <a:defRPr sz="800" b="1"/>
                </a:pPr>
                <a:endParaRPr lang="sv-SE"/>
              </a:p>
            </c:txPr>
            <c:dLblPos val="b"/>
            <c:showLegendKey val="0"/>
            <c:showVal val="1"/>
            <c:showCatName val="0"/>
            <c:showSerName val="0"/>
            <c:showPercent val="0"/>
            <c:showBubbleSize val="0"/>
            <c:showLeaderLines val="0"/>
          </c:dLbls>
          <c:cat>
            <c:strRef>
              <c:f>Blad1!$A$2:$A$31</c:f>
              <c:strCache>
                <c:ptCount val="30"/>
                <c:pt idx="0">
                  <c:v>Q4 08</c:v>
                </c:pt>
                <c:pt idx="1">
                  <c:v>Q1 09</c:v>
                </c:pt>
                <c:pt idx="2">
                  <c:v>Q2 09</c:v>
                </c:pt>
                <c:pt idx="3">
                  <c:v>Q3 09</c:v>
                </c:pt>
                <c:pt idx="4">
                  <c:v>Q4 09</c:v>
                </c:pt>
                <c:pt idx="5">
                  <c:v>Q1 10</c:v>
                </c:pt>
                <c:pt idx="6">
                  <c:v>Q2 10</c:v>
                </c:pt>
                <c:pt idx="7">
                  <c:v>Q3 10</c:v>
                </c:pt>
                <c:pt idx="8">
                  <c:v>Q4 10</c:v>
                </c:pt>
                <c:pt idx="9">
                  <c:v>Q1 11</c:v>
                </c:pt>
                <c:pt idx="10">
                  <c:v>Q2 11</c:v>
                </c:pt>
                <c:pt idx="11">
                  <c:v>Q3 11</c:v>
                </c:pt>
                <c:pt idx="12">
                  <c:v>Q4 11</c:v>
                </c:pt>
                <c:pt idx="13">
                  <c:v>Q1 12</c:v>
                </c:pt>
                <c:pt idx="14">
                  <c:v>Q2 12</c:v>
                </c:pt>
                <c:pt idx="15">
                  <c:v>Q3 12</c:v>
                </c:pt>
                <c:pt idx="16">
                  <c:v>Q4 12</c:v>
                </c:pt>
                <c:pt idx="17">
                  <c:v>Q1 13</c:v>
                </c:pt>
                <c:pt idx="18">
                  <c:v>Q2 13</c:v>
                </c:pt>
                <c:pt idx="19">
                  <c:v>Q3 13</c:v>
                </c:pt>
                <c:pt idx="20">
                  <c:v>Q4 13</c:v>
                </c:pt>
                <c:pt idx="21">
                  <c:v>Q1 14</c:v>
                </c:pt>
                <c:pt idx="22">
                  <c:v>Q2 14</c:v>
                </c:pt>
                <c:pt idx="23">
                  <c:v>Q3 14</c:v>
                </c:pt>
                <c:pt idx="24">
                  <c:v>Q4 14</c:v>
                </c:pt>
                <c:pt idx="25">
                  <c:v>Q1 15</c:v>
                </c:pt>
                <c:pt idx="26">
                  <c:v>Q2 15</c:v>
                </c:pt>
                <c:pt idx="27">
                  <c:v>Q3 15</c:v>
                </c:pt>
                <c:pt idx="28">
                  <c:v>Q4 15</c:v>
                </c:pt>
                <c:pt idx="29">
                  <c:v>Q1 16</c:v>
                </c:pt>
              </c:strCache>
            </c:strRef>
          </c:cat>
          <c:val>
            <c:numRef>
              <c:f>Blad1!$C$2:$C$31</c:f>
              <c:numCache>
                <c:formatCode>0.0%</c:formatCode>
                <c:ptCount val="30"/>
                <c:pt idx="0">
                  <c:v>8.2000000000000003E-2</c:v>
                </c:pt>
                <c:pt idx="1">
                  <c:v>8.5000000000000006E-2</c:v>
                </c:pt>
                <c:pt idx="2">
                  <c:v>7.8E-2</c:v>
                </c:pt>
                <c:pt idx="3">
                  <c:v>7.9000000000000001E-2</c:v>
                </c:pt>
                <c:pt idx="4">
                  <c:v>7.2999999999999995E-2</c:v>
                </c:pt>
                <c:pt idx="5">
                  <c:v>6.7000000000000004E-2</c:v>
                </c:pt>
                <c:pt idx="6">
                  <c:v>7.0000000000000007E-2</c:v>
                </c:pt>
                <c:pt idx="7">
                  <c:v>6.4000000000000001E-2</c:v>
                </c:pt>
                <c:pt idx="8">
                  <c:v>6.3E-2</c:v>
                </c:pt>
                <c:pt idx="9">
                  <c:v>6.0999999999999999E-2</c:v>
                </c:pt>
                <c:pt idx="10">
                  <c:v>6.2E-2</c:v>
                </c:pt>
                <c:pt idx="11">
                  <c:v>5.8999999999999997E-2</c:v>
                </c:pt>
                <c:pt idx="12">
                  <c:v>6.0999999999999999E-2</c:v>
                </c:pt>
                <c:pt idx="13">
                  <c:v>7.0999999999999994E-2</c:v>
                </c:pt>
                <c:pt idx="14">
                  <c:v>7.4999999999999997E-2</c:v>
                </c:pt>
                <c:pt idx="15">
                  <c:v>7.9000000000000001E-2</c:v>
                </c:pt>
                <c:pt idx="16">
                  <c:v>7.3999999999999996E-2</c:v>
                </c:pt>
                <c:pt idx="17">
                  <c:v>6.7000000000000004E-2</c:v>
                </c:pt>
                <c:pt idx="18">
                  <c:v>5.7000000000000002E-2</c:v>
                </c:pt>
                <c:pt idx="19">
                  <c:v>4.8000000000000001E-2</c:v>
                </c:pt>
                <c:pt idx="20">
                  <c:v>4.8000000000000001E-2</c:v>
                </c:pt>
                <c:pt idx="21">
                  <c:v>4.7E-2</c:v>
                </c:pt>
                <c:pt idx="22">
                  <c:v>5.1999999999999998E-2</c:v>
                </c:pt>
                <c:pt idx="23">
                  <c:v>6.0999999999999999E-2</c:v>
                </c:pt>
                <c:pt idx="24">
                  <c:v>6.3E-2</c:v>
                </c:pt>
                <c:pt idx="25">
                  <c:v>7.8E-2</c:v>
                </c:pt>
                <c:pt idx="26">
                  <c:v>5.3999999999999999E-2</c:v>
                </c:pt>
                <c:pt idx="27">
                  <c:v>7.4999999999999997E-2</c:v>
                </c:pt>
                <c:pt idx="28">
                  <c:v>6.9000000000000006E-2</c:v>
                </c:pt>
                <c:pt idx="29">
                  <c:v>6.9000000000000006E-2</c:v>
                </c:pt>
              </c:numCache>
            </c:numRef>
          </c:val>
          <c:smooth val="0"/>
        </c:ser>
        <c:dLbls>
          <c:showLegendKey val="0"/>
          <c:showVal val="0"/>
          <c:showCatName val="0"/>
          <c:showSerName val="0"/>
          <c:showPercent val="0"/>
          <c:showBubbleSize val="0"/>
        </c:dLbls>
        <c:marker val="1"/>
        <c:smooth val="0"/>
        <c:axId val="143558144"/>
        <c:axId val="143556608"/>
      </c:lineChart>
      <c:catAx>
        <c:axId val="143442688"/>
        <c:scaling>
          <c:orientation val="minMax"/>
        </c:scaling>
        <c:delete val="0"/>
        <c:axPos val="b"/>
        <c:numFmt formatCode="General" sourceLinked="1"/>
        <c:majorTickMark val="none"/>
        <c:minorTickMark val="none"/>
        <c:tickLblPos val="nextTo"/>
        <c:crossAx val="143444224"/>
        <c:crosses val="autoZero"/>
        <c:auto val="1"/>
        <c:lblAlgn val="ctr"/>
        <c:lblOffset val="100"/>
        <c:noMultiLvlLbl val="0"/>
      </c:catAx>
      <c:valAx>
        <c:axId val="143444224"/>
        <c:scaling>
          <c:orientation val="minMax"/>
        </c:scaling>
        <c:delete val="0"/>
        <c:axPos val="l"/>
        <c:numFmt formatCode="General" sourceLinked="1"/>
        <c:majorTickMark val="none"/>
        <c:minorTickMark val="none"/>
        <c:tickLblPos val="nextTo"/>
        <c:crossAx val="143442688"/>
        <c:crosses val="autoZero"/>
        <c:crossBetween val="between"/>
      </c:valAx>
      <c:valAx>
        <c:axId val="143556608"/>
        <c:scaling>
          <c:orientation val="minMax"/>
        </c:scaling>
        <c:delete val="0"/>
        <c:axPos val="r"/>
        <c:numFmt formatCode="0%" sourceLinked="0"/>
        <c:majorTickMark val="none"/>
        <c:minorTickMark val="none"/>
        <c:tickLblPos val="nextTo"/>
        <c:crossAx val="143558144"/>
        <c:crosses val="max"/>
        <c:crossBetween val="between"/>
      </c:valAx>
      <c:catAx>
        <c:axId val="143558144"/>
        <c:scaling>
          <c:orientation val="minMax"/>
        </c:scaling>
        <c:delete val="1"/>
        <c:axPos val="b"/>
        <c:majorTickMark val="out"/>
        <c:minorTickMark val="none"/>
        <c:tickLblPos val="none"/>
        <c:crossAx val="143556608"/>
        <c:crosses val="autoZero"/>
        <c:auto val="1"/>
        <c:lblAlgn val="ctr"/>
        <c:lblOffset val="100"/>
        <c:noMultiLvlLbl val="0"/>
      </c:catAx>
      <c:spPr>
        <a:noFill/>
        <a:ln>
          <a:solidFill>
            <a:schemeClr val="bg2"/>
          </a:solidFill>
        </a:ln>
      </c:spPr>
    </c:plotArea>
    <c:plotVisOnly val="1"/>
    <c:dispBlanksAs val="gap"/>
    <c:showDLblsOverMax val="0"/>
  </c:chart>
  <c:txPr>
    <a:bodyPr/>
    <a:lstStyle/>
    <a:p>
      <a:pPr>
        <a:defRPr sz="900"/>
      </a:pPr>
      <a:endParaRPr lang="sv-S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1"/>
            <a:ext cx="3038604" cy="465341"/>
          </a:xfrm>
          <a:prstGeom prst="rect">
            <a:avLst/>
          </a:prstGeom>
        </p:spPr>
        <p:txBody>
          <a:bodyPr vert="horz" lIns="91430" tIns="45716" rIns="91430" bIns="45716" rtlCol="0"/>
          <a:lstStyle>
            <a:lvl1pPr algn="l">
              <a:defRPr sz="1200"/>
            </a:lvl1pPr>
          </a:lstStyle>
          <a:p>
            <a:endParaRPr lang="sv-SE"/>
          </a:p>
        </p:txBody>
      </p:sp>
      <p:sp>
        <p:nvSpPr>
          <p:cNvPr id="3" name="Platshållare för datum 2"/>
          <p:cNvSpPr>
            <a:spLocks noGrp="1"/>
          </p:cNvSpPr>
          <p:nvPr>
            <p:ph type="dt" sz="quarter" idx="1"/>
          </p:nvPr>
        </p:nvSpPr>
        <p:spPr>
          <a:xfrm>
            <a:off x="3970159" y="1"/>
            <a:ext cx="3038604" cy="465341"/>
          </a:xfrm>
          <a:prstGeom prst="rect">
            <a:avLst/>
          </a:prstGeom>
        </p:spPr>
        <p:txBody>
          <a:bodyPr vert="horz" lIns="91430" tIns="45716" rIns="91430" bIns="45716" rtlCol="0"/>
          <a:lstStyle>
            <a:lvl1pPr algn="r">
              <a:defRPr sz="1200"/>
            </a:lvl1pPr>
          </a:lstStyle>
          <a:p>
            <a:fld id="{4EB679CA-B817-498E-8ABC-47EAB9FC056C}" type="datetimeFigureOut">
              <a:rPr lang="sv-SE" smtClean="0"/>
              <a:pPr/>
              <a:t>2016-04-25</a:t>
            </a:fld>
            <a:endParaRPr lang="sv-SE"/>
          </a:p>
        </p:txBody>
      </p:sp>
      <p:sp>
        <p:nvSpPr>
          <p:cNvPr id="4" name="Platshållare för sidfot 3"/>
          <p:cNvSpPr>
            <a:spLocks noGrp="1"/>
          </p:cNvSpPr>
          <p:nvPr>
            <p:ph type="ftr" sz="quarter" idx="2"/>
          </p:nvPr>
        </p:nvSpPr>
        <p:spPr>
          <a:xfrm>
            <a:off x="1" y="8829573"/>
            <a:ext cx="3038604" cy="465340"/>
          </a:xfrm>
          <a:prstGeom prst="rect">
            <a:avLst/>
          </a:prstGeom>
        </p:spPr>
        <p:txBody>
          <a:bodyPr vert="horz" lIns="91430" tIns="45716" rIns="91430" bIns="45716" rtlCol="0" anchor="b"/>
          <a:lstStyle>
            <a:lvl1pPr algn="l">
              <a:defRPr sz="1200"/>
            </a:lvl1pPr>
          </a:lstStyle>
          <a:p>
            <a:endParaRPr lang="sv-SE"/>
          </a:p>
        </p:txBody>
      </p:sp>
      <p:sp>
        <p:nvSpPr>
          <p:cNvPr id="5" name="Platshållare för bildnummer 4"/>
          <p:cNvSpPr>
            <a:spLocks noGrp="1"/>
          </p:cNvSpPr>
          <p:nvPr>
            <p:ph type="sldNum" sz="quarter" idx="3"/>
          </p:nvPr>
        </p:nvSpPr>
        <p:spPr>
          <a:xfrm>
            <a:off x="3970159" y="8829573"/>
            <a:ext cx="3038604" cy="465340"/>
          </a:xfrm>
          <a:prstGeom prst="rect">
            <a:avLst/>
          </a:prstGeom>
        </p:spPr>
        <p:txBody>
          <a:bodyPr vert="horz" lIns="91430" tIns="45716" rIns="91430" bIns="45716" rtlCol="0" anchor="b"/>
          <a:lstStyle>
            <a:lvl1pPr algn="r">
              <a:defRPr sz="1200"/>
            </a:lvl1pPr>
          </a:lstStyle>
          <a:p>
            <a:fld id="{467D939D-7895-4509-94CF-37ABBEA43366}" type="slidenum">
              <a:rPr lang="sv-SE" smtClean="0"/>
              <a:pPr/>
              <a:t>‹#›</a:t>
            </a:fld>
            <a:endParaRPr lang="sv-SE"/>
          </a:p>
        </p:txBody>
      </p:sp>
    </p:spTree>
    <p:extLst>
      <p:ext uri="{BB962C8B-B14F-4D97-AF65-F5344CB8AC3E}">
        <p14:creationId xmlns:p14="http://schemas.microsoft.com/office/powerpoint/2010/main" val="3195674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3037840" cy="464820"/>
          </a:xfrm>
          <a:prstGeom prst="rect">
            <a:avLst/>
          </a:prstGeom>
        </p:spPr>
        <p:txBody>
          <a:bodyPr vert="horz" lIns="91430" tIns="45716" rIns="91430" bIns="45716" rtlCol="0"/>
          <a:lstStyle>
            <a:lvl1pPr algn="l">
              <a:defRPr sz="1200"/>
            </a:lvl1pPr>
          </a:lstStyle>
          <a:p>
            <a:endParaRPr lang="sv-SE"/>
          </a:p>
        </p:txBody>
      </p:sp>
      <p:sp>
        <p:nvSpPr>
          <p:cNvPr id="3" name="Platshållare för datum 2"/>
          <p:cNvSpPr>
            <a:spLocks noGrp="1"/>
          </p:cNvSpPr>
          <p:nvPr>
            <p:ph type="dt" idx="1"/>
          </p:nvPr>
        </p:nvSpPr>
        <p:spPr>
          <a:xfrm>
            <a:off x="3970938" y="0"/>
            <a:ext cx="3037840" cy="464820"/>
          </a:xfrm>
          <a:prstGeom prst="rect">
            <a:avLst/>
          </a:prstGeom>
        </p:spPr>
        <p:txBody>
          <a:bodyPr vert="horz" lIns="91430" tIns="45716" rIns="91430" bIns="45716" rtlCol="0"/>
          <a:lstStyle>
            <a:lvl1pPr algn="r">
              <a:defRPr sz="1200"/>
            </a:lvl1pPr>
          </a:lstStyle>
          <a:p>
            <a:fld id="{D6510804-B76A-4382-AED4-D0BD8795E138}" type="datetimeFigureOut">
              <a:rPr lang="sv-SE" smtClean="0"/>
              <a:pPr/>
              <a:t>2016-04-25</a:t>
            </a:fld>
            <a:endParaRPr lang="sv-SE"/>
          </a:p>
        </p:txBody>
      </p:sp>
      <p:sp>
        <p:nvSpPr>
          <p:cNvPr id="4" name="Platshållare för bildobjekt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1430" tIns="45716" rIns="91430" bIns="45716" rtlCol="0" anchor="ctr"/>
          <a:lstStyle/>
          <a:p>
            <a:endParaRPr lang="sv-SE"/>
          </a:p>
        </p:txBody>
      </p:sp>
      <p:sp>
        <p:nvSpPr>
          <p:cNvPr id="5" name="Platshållare för anteckningar 4"/>
          <p:cNvSpPr>
            <a:spLocks noGrp="1"/>
          </p:cNvSpPr>
          <p:nvPr>
            <p:ph type="body" sz="quarter" idx="3"/>
          </p:nvPr>
        </p:nvSpPr>
        <p:spPr>
          <a:xfrm>
            <a:off x="701041" y="4415791"/>
            <a:ext cx="5608320" cy="4183380"/>
          </a:xfrm>
          <a:prstGeom prst="rect">
            <a:avLst/>
          </a:prstGeom>
        </p:spPr>
        <p:txBody>
          <a:bodyPr vert="horz" lIns="91430" tIns="45716" rIns="91430" bIns="45716"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1" y="8829966"/>
            <a:ext cx="3037840" cy="464820"/>
          </a:xfrm>
          <a:prstGeom prst="rect">
            <a:avLst/>
          </a:prstGeom>
        </p:spPr>
        <p:txBody>
          <a:bodyPr vert="horz" lIns="91430" tIns="45716" rIns="91430" bIns="45716" rtlCol="0" anchor="b"/>
          <a:lstStyle>
            <a:lvl1pPr algn="l">
              <a:defRPr sz="1200"/>
            </a:lvl1pPr>
          </a:lstStyle>
          <a:p>
            <a:endParaRPr lang="sv-SE"/>
          </a:p>
        </p:txBody>
      </p:sp>
      <p:sp>
        <p:nvSpPr>
          <p:cNvPr id="7" name="Platshållare för bildnummer 6"/>
          <p:cNvSpPr>
            <a:spLocks noGrp="1"/>
          </p:cNvSpPr>
          <p:nvPr>
            <p:ph type="sldNum" sz="quarter" idx="5"/>
          </p:nvPr>
        </p:nvSpPr>
        <p:spPr>
          <a:xfrm>
            <a:off x="3970938" y="8829966"/>
            <a:ext cx="3037840" cy="464820"/>
          </a:xfrm>
          <a:prstGeom prst="rect">
            <a:avLst/>
          </a:prstGeom>
        </p:spPr>
        <p:txBody>
          <a:bodyPr vert="horz" lIns="91430" tIns="45716" rIns="91430" bIns="45716" rtlCol="0" anchor="b"/>
          <a:lstStyle>
            <a:lvl1pPr algn="r">
              <a:defRPr sz="1200"/>
            </a:lvl1pPr>
          </a:lstStyle>
          <a:p>
            <a:fld id="{D809DB85-67C1-4D63-B977-34E0200591CE}" type="slidenum">
              <a:rPr lang="sv-SE" smtClean="0"/>
              <a:pPr/>
              <a:t>‹#›</a:t>
            </a:fld>
            <a:endParaRPr lang="sv-SE"/>
          </a:p>
        </p:txBody>
      </p:sp>
    </p:spTree>
    <p:extLst>
      <p:ext uri="{BB962C8B-B14F-4D97-AF65-F5344CB8AC3E}">
        <p14:creationId xmlns:p14="http://schemas.microsoft.com/office/powerpoint/2010/main" val="2444296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1. </a:t>
            </a:r>
            <a:r>
              <a:rPr lang="sv-SE" dirty="0" smtClean="0">
                <a:solidFill>
                  <a:schemeClr val="bg2"/>
                </a:solidFill>
              </a:rPr>
              <a:t>Den allvarliga personalbristen är ett hot mot tillgänglighet och vårdkvalitet över hela landet</a:t>
            </a:r>
          </a:p>
          <a:p>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2.</a:t>
            </a:r>
            <a:r>
              <a:rPr lang="sv-SE" dirty="0" smtClean="0">
                <a:solidFill>
                  <a:schemeClr val="bg2"/>
                </a:solidFill>
              </a:rPr>
              <a:t> Vi tillför vården nödvändig personal för att operationer ska kunna utföras och vårdcentraler hållas öppna</a:t>
            </a:r>
          </a:p>
          <a:p>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3. </a:t>
            </a:r>
            <a:r>
              <a:rPr lang="sv-SE" dirty="0" smtClean="0">
                <a:solidFill>
                  <a:schemeClr val="bg2"/>
                </a:solidFill>
              </a:rPr>
              <a:t>Vi erbjuder människor i vården frihet och flexibilitet inom arbetslivet</a:t>
            </a:r>
          </a:p>
          <a:p>
            <a:endParaRPr lang="sv-SE" dirty="0"/>
          </a:p>
        </p:txBody>
      </p:sp>
      <p:sp>
        <p:nvSpPr>
          <p:cNvPr id="4" name="Platshållare för bildnummer 3"/>
          <p:cNvSpPr>
            <a:spLocks noGrp="1"/>
          </p:cNvSpPr>
          <p:nvPr>
            <p:ph type="sldNum" sz="quarter" idx="10"/>
          </p:nvPr>
        </p:nvSpPr>
        <p:spPr/>
        <p:txBody>
          <a:bodyPr/>
          <a:lstStyle/>
          <a:p>
            <a:fld id="{D809DB85-67C1-4D63-B977-34E0200591CE}" type="slidenum">
              <a:rPr lang="sv-SE" smtClean="0"/>
              <a:pPr/>
              <a:t>3</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b="1" dirty="0" smtClean="0">
                <a:solidFill>
                  <a:schemeClr val="tx2"/>
                </a:solidFill>
              </a:rPr>
              <a:t>Mänsklig</a:t>
            </a:r>
          </a:p>
          <a:p>
            <a:r>
              <a:rPr lang="sv-SE" dirty="0" smtClean="0"/>
              <a:t>Hos oss handlar allt om människor. Vi erbjuder tjänster som utförs av människor och för människor. Vårt arbete går ytterst ut på våra kunder ska få ett så bra omhändertagande som möjligt och ha bästa möjliga hälsa</a:t>
            </a:r>
          </a:p>
          <a:p>
            <a:r>
              <a:rPr lang="sv-SE" dirty="0" smtClean="0"/>
              <a:t>Det innebär att vi bryr oss om kollegor, kunder och andra människor i vår omgivning. Det gör vi genom att lyssna, visa medkänsla, erkänna misstag och vara ärliga</a:t>
            </a:r>
            <a:br>
              <a:rPr lang="sv-SE" dirty="0" smtClean="0"/>
            </a:br>
            <a:endParaRPr lang="sv-SE" dirty="0" smtClean="0"/>
          </a:p>
          <a:p>
            <a:pPr marL="0" indent="0">
              <a:buNone/>
            </a:pPr>
            <a:r>
              <a:rPr lang="sv-SE" sz="1200" b="1" dirty="0" smtClean="0">
                <a:solidFill>
                  <a:schemeClr val="tx2"/>
                </a:solidFill>
              </a:rPr>
              <a:t>Pålitlig</a:t>
            </a:r>
          </a:p>
          <a:p>
            <a:r>
              <a:rPr lang="sv-SE" dirty="0" smtClean="0"/>
              <a:t>Hos oss handlar pålitlighet om att stå för det vi lovar. Vi lovar inte heller mer än vad vi kan hålla eller leverera. Vi finns för våra kunder dygnet runt och året runt! Det skapar trygghet</a:t>
            </a:r>
          </a:p>
          <a:p>
            <a:r>
              <a:rPr lang="sv-SE" dirty="0" smtClean="0"/>
              <a:t>Det innebär att vi har kunskap och kompetens för vår uppgift. Vi arbetar aktivt med tydlighet och leverans i tid. Vi är organiserade och strukturerade så att vi kan leverera det vi utlovar</a:t>
            </a:r>
          </a:p>
          <a:p>
            <a:endParaRPr lang="sv-SE" dirty="0" smtClean="0"/>
          </a:p>
          <a:p>
            <a:pPr marL="0" indent="0">
              <a:buNone/>
            </a:pPr>
            <a:r>
              <a:rPr lang="sv-SE" sz="1200" b="1" dirty="0" smtClean="0">
                <a:solidFill>
                  <a:schemeClr val="tx2"/>
                </a:solidFill>
              </a:rPr>
              <a:t>Engagemang</a:t>
            </a:r>
          </a:p>
          <a:p>
            <a:r>
              <a:rPr lang="sv-SE" dirty="0" smtClean="0"/>
              <a:t>Hos oss handlar engagemang om att vi bryr oss mer och tar ansvar.</a:t>
            </a:r>
          </a:p>
          <a:p>
            <a:r>
              <a:rPr lang="sv-SE" dirty="0" smtClean="0"/>
              <a:t>Det innebär att vi håller fokus på resultat och leverans. Det innebär också att ger det där ”lilla extra” av vår uppmärksamhet, omtanke eller vad som vid tillfället är viktigt. Detta både till våra kunder och kollegor</a:t>
            </a:r>
            <a:br>
              <a:rPr lang="sv-SE" dirty="0" smtClean="0"/>
            </a:br>
            <a:endParaRPr lang="sv-SE" dirty="0" smtClean="0"/>
          </a:p>
          <a:p>
            <a:pPr marL="0" indent="0">
              <a:buNone/>
            </a:pPr>
            <a:r>
              <a:rPr lang="sv-SE" sz="1200" b="1" dirty="0" smtClean="0">
                <a:solidFill>
                  <a:schemeClr val="tx2"/>
                </a:solidFill>
              </a:rPr>
              <a:t>Dynamisk</a:t>
            </a:r>
          </a:p>
          <a:p>
            <a:r>
              <a:rPr lang="sv-SE" dirty="0" smtClean="0"/>
              <a:t>Hos oss handlar det om att anpassa oss till våra kunders behov då alla människor är unika. Då vi lever i en snabbt föränderlig och rörlig värld handlar det också om att vi anpassar oss till nya förutsättningar</a:t>
            </a:r>
          </a:p>
          <a:p>
            <a:r>
              <a:rPr lang="sv-SE" dirty="0" smtClean="0"/>
              <a:t>Det innebär att vi är lyhörda. Vi gör inte bara saker rätt utan även rätt saker dvs. vi är bra på att prioritera och dela ansvar. genom vår egen mångfald bland personalen har en bred förståelse och kunskap för andra. Vi lyssnar in och agerar professionellt utifrån individens behov</a:t>
            </a:r>
          </a:p>
          <a:p>
            <a:endParaRPr lang="sv-SE" dirty="0" smtClean="0"/>
          </a:p>
        </p:txBody>
      </p:sp>
      <p:sp>
        <p:nvSpPr>
          <p:cNvPr id="4" name="Platshållare för bildnummer 3"/>
          <p:cNvSpPr>
            <a:spLocks noGrp="1"/>
          </p:cNvSpPr>
          <p:nvPr>
            <p:ph type="sldNum" sz="quarter" idx="10"/>
          </p:nvPr>
        </p:nvSpPr>
        <p:spPr/>
        <p:txBody>
          <a:bodyPr/>
          <a:lstStyle/>
          <a:p>
            <a:fld id="{D809DB85-67C1-4D63-B977-34E0200591CE}" type="slidenum">
              <a:rPr lang="sv-SE" smtClean="0"/>
              <a:pPr/>
              <a:t>6</a:t>
            </a:fld>
            <a:endParaRPr lang="sv-SE"/>
          </a:p>
        </p:txBody>
      </p:sp>
    </p:spTree>
    <p:extLst>
      <p:ext uri="{BB962C8B-B14F-4D97-AF65-F5344CB8AC3E}">
        <p14:creationId xmlns:p14="http://schemas.microsoft.com/office/powerpoint/2010/main" val="1871476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smtClean="0"/>
              <a:t>Styr din egen arbetstid</a:t>
            </a:r>
          </a:p>
          <a:p>
            <a:pPr marL="171450" indent="-171450">
              <a:buFont typeface="Arial" panose="020B0604020202020204" pitchFamily="34" charset="0"/>
              <a:buChar char="•"/>
            </a:pPr>
            <a:r>
              <a:rPr lang="sv-SE" dirty="0" smtClean="0"/>
              <a:t>Prova på nya arbetsplatser och arbetsuppgifter</a:t>
            </a:r>
          </a:p>
          <a:p>
            <a:pPr marL="171450" indent="-171450">
              <a:buFont typeface="Arial" panose="020B0604020202020204" pitchFamily="34" charset="0"/>
              <a:buChar char="•"/>
            </a:pPr>
            <a:r>
              <a:rPr lang="sv-SE" dirty="0" smtClean="0"/>
              <a:t>Öka din kompetens och få mer variation</a:t>
            </a:r>
          </a:p>
          <a:p>
            <a:pPr marL="171450" indent="-171450">
              <a:buFont typeface="Arial" panose="020B0604020202020204" pitchFamily="34" charset="0"/>
              <a:buChar char="•"/>
            </a:pPr>
            <a:r>
              <a:rPr lang="sv-SE" dirty="0" smtClean="0"/>
              <a:t>Du får en kontaktperson som känner dig</a:t>
            </a:r>
          </a:p>
          <a:p>
            <a:pPr marL="171450" indent="-171450">
              <a:buFont typeface="Arial" panose="020B0604020202020204" pitchFamily="34" charset="0"/>
              <a:buChar char="•"/>
            </a:pPr>
            <a:r>
              <a:rPr lang="sv-SE" dirty="0" smtClean="0"/>
              <a:t>Du får bra lön och villkor</a:t>
            </a:r>
          </a:p>
          <a:p>
            <a:pPr marL="171450" indent="-171450">
              <a:buFont typeface="Arial" panose="020B0604020202020204" pitchFamily="34" charset="0"/>
              <a:buChar char="•"/>
            </a:pPr>
            <a:r>
              <a:rPr lang="sv-SE" b="1" dirty="0" smtClean="0"/>
              <a:t>Vi bemannar vården på ett engagerat sätt</a:t>
            </a:r>
          </a:p>
          <a:p>
            <a:pPr marL="171450" indent="-171450">
              <a:buFont typeface="Arial" panose="020B0604020202020204" pitchFamily="34" charset="0"/>
              <a:buChar char="•"/>
            </a:pPr>
            <a:r>
              <a:rPr lang="sv-SE" dirty="0" smtClean="0"/>
              <a:t>Vi är pålitliga och mänskliga</a:t>
            </a:r>
          </a:p>
          <a:p>
            <a:pPr marL="171450" indent="-171450">
              <a:buFont typeface="Arial" panose="020B0604020202020204" pitchFamily="34" charset="0"/>
              <a:buChar char="•"/>
            </a:pPr>
            <a:r>
              <a:rPr lang="sv-SE" i="1" dirty="0" smtClean="0"/>
              <a:t>Vi lovar aldrig mer än vi kan hålla</a:t>
            </a:r>
          </a:p>
          <a:p>
            <a:endParaRPr lang="sv-SE" dirty="0"/>
          </a:p>
        </p:txBody>
      </p:sp>
      <p:sp>
        <p:nvSpPr>
          <p:cNvPr id="4" name="Platshållare för bildnummer 3"/>
          <p:cNvSpPr>
            <a:spLocks noGrp="1"/>
          </p:cNvSpPr>
          <p:nvPr>
            <p:ph type="sldNum" sz="quarter" idx="10"/>
          </p:nvPr>
        </p:nvSpPr>
        <p:spPr/>
        <p:txBody>
          <a:bodyPr/>
          <a:lstStyle/>
          <a:p>
            <a:fld id="{D809DB85-67C1-4D63-B977-34E0200591CE}" type="slidenum">
              <a:rPr lang="sv-SE" smtClean="0"/>
              <a:pPr/>
              <a:t>7</a:t>
            </a:fld>
            <a:endParaRPr lang="sv-SE"/>
          </a:p>
        </p:txBody>
      </p:sp>
    </p:spTree>
    <p:extLst>
      <p:ext uri="{BB962C8B-B14F-4D97-AF65-F5344CB8AC3E}">
        <p14:creationId xmlns:p14="http://schemas.microsoft.com/office/powerpoint/2010/main" val="701641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809DB85-67C1-4D63-B977-34E0200591CE}" type="slidenum">
              <a:rPr lang="sv-SE" smtClean="0"/>
              <a:pPr/>
              <a:t>12</a:t>
            </a:fld>
            <a:endParaRPr lang="sv-SE"/>
          </a:p>
        </p:txBody>
      </p:sp>
    </p:spTree>
    <p:extLst>
      <p:ext uri="{BB962C8B-B14F-4D97-AF65-F5344CB8AC3E}">
        <p14:creationId xmlns:p14="http://schemas.microsoft.com/office/powerpoint/2010/main" val="156509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809DB85-67C1-4D63-B977-34E0200591CE}" type="slidenum">
              <a:rPr lang="sv-SE" smtClean="0"/>
              <a:pPr/>
              <a:t>15</a:t>
            </a:fld>
            <a:endParaRPr lang="sv-SE"/>
          </a:p>
        </p:txBody>
      </p:sp>
    </p:spTree>
    <p:extLst>
      <p:ext uri="{BB962C8B-B14F-4D97-AF65-F5344CB8AC3E}">
        <p14:creationId xmlns:p14="http://schemas.microsoft.com/office/powerpoint/2010/main" val="2562561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809DB85-67C1-4D63-B977-34E0200591CE}" type="slidenum">
              <a:rPr lang="sv-SE" smtClean="0"/>
              <a:pPr/>
              <a:t>29</a:t>
            </a:fld>
            <a:endParaRPr lang="sv-SE"/>
          </a:p>
        </p:txBody>
      </p:sp>
    </p:spTree>
    <p:extLst>
      <p:ext uri="{BB962C8B-B14F-4D97-AF65-F5344CB8AC3E}">
        <p14:creationId xmlns:p14="http://schemas.microsoft.com/office/powerpoint/2010/main" val="2024462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Rektangel 6"/>
          <p:cNvSpPr/>
          <p:nvPr userDrawn="1"/>
        </p:nvSpPr>
        <p:spPr>
          <a:xfrm>
            <a:off x="0" y="1"/>
            <a:ext cx="9144000" cy="5670972"/>
          </a:xfrm>
          <a:prstGeom prst="rect">
            <a:avLst/>
          </a:prstGeom>
          <a:blipFill dpi="0" rotWithShape="1">
            <a:blip r:embed="rId2" cstate="print"/>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2"/>
              </a:solidFill>
            </a:endParaRPr>
          </a:p>
        </p:txBody>
      </p:sp>
      <p:sp>
        <p:nvSpPr>
          <p:cNvPr id="2" name="Rubrik 1"/>
          <p:cNvSpPr>
            <a:spLocks noGrp="1"/>
          </p:cNvSpPr>
          <p:nvPr>
            <p:ph type="ctrTitle"/>
          </p:nvPr>
        </p:nvSpPr>
        <p:spPr>
          <a:xfrm>
            <a:off x="395288" y="807766"/>
            <a:ext cx="8353424" cy="728970"/>
          </a:xfrm>
        </p:spPr>
        <p:txBody>
          <a:bodyPr vert="horz" lIns="0" tIns="180000" rIns="0" bIns="108000" rtlCol="0" anchor="t" anchorCtr="0">
            <a:spAutoFit/>
          </a:bodyPr>
          <a:lstStyle>
            <a:lvl1pPr algn="l" defTabSz="914400" rtl="0" eaLnBrk="1" latinLnBrk="0" hangingPunct="1">
              <a:spcBef>
                <a:spcPct val="0"/>
              </a:spcBef>
              <a:buNone/>
              <a:defRPr lang="sv-SE" sz="2800" kern="1200" dirty="0" smtClean="0">
                <a:solidFill>
                  <a:schemeClr val="bg2"/>
                </a:solidFill>
                <a:latin typeface="+mj-lt"/>
                <a:ea typeface="+mj-ea"/>
                <a:cs typeface="+mj-cs"/>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395287" y="1525588"/>
            <a:ext cx="8353425" cy="1460500"/>
          </a:xfrm>
        </p:spPr>
        <p:txBody>
          <a:bodyPr/>
          <a:lstStyle>
            <a:lvl1pPr marL="0" indent="0" algn="l">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pic>
        <p:nvPicPr>
          <p:cNvPr id="5" name="Bildobjekt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167232"/>
            <a:ext cx="9144000" cy="55324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å">
    <p:spTree>
      <p:nvGrpSpPr>
        <p:cNvPr id="1" name=""/>
        <p:cNvGrpSpPr/>
        <p:nvPr/>
      </p:nvGrpSpPr>
      <p:grpSpPr>
        <a:xfrm>
          <a:off x="0" y="0"/>
          <a:ext cx="0" cy="0"/>
          <a:chOff x="0" y="0"/>
          <a:chExt cx="0" cy="0"/>
        </a:xfrm>
      </p:grpSpPr>
      <p:sp>
        <p:nvSpPr>
          <p:cNvPr id="7" name="Rektangel 6"/>
          <p:cNvSpPr/>
          <p:nvPr userDrawn="1"/>
        </p:nvSpPr>
        <p:spPr>
          <a:xfrm>
            <a:off x="0" y="804863"/>
            <a:ext cx="9144000" cy="4866109"/>
          </a:xfrm>
          <a:prstGeom prst="rect">
            <a:avLst/>
          </a:prstGeom>
          <a:blipFill dpi="0" rotWithShape="1">
            <a:blip r:embed="rId2" cstate="print"/>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Platshållare för bild 11"/>
          <p:cNvSpPr>
            <a:spLocks noGrp="1"/>
          </p:cNvSpPr>
          <p:nvPr userDrawn="1"/>
        </p:nvSpPr>
        <p:spPr>
          <a:xfrm>
            <a:off x="395287" y="804863"/>
            <a:ext cx="8353425" cy="3871134"/>
          </a:xfrm>
          <a:custGeom>
            <a:avLst/>
            <a:gdLst/>
            <a:ahLst/>
            <a:cxnLst/>
            <a:rect l="l" t="t" r="r" b="b"/>
            <a:pathLst>
              <a:path w="8353425" h="3871134">
                <a:moveTo>
                  <a:pt x="0" y="0"/>
                </a:moveTo>
                <a:lnTo>
                  <a:pt x="8353425" y="0"/>
                </a:lnTo>
                <a:lnTo>
                  <a:pt x="8353425" y="3384376"/>
                </a:lnTo>
                <a:cubicBezTo>
                  <a:pt x="8353425" y="3443215"/>
                  <a:pt x="8212326" y="3557327"/>
                  <a:pt x="8040864" y="3559110"/>
                </a:cubicBezTo>
                <a:cubicBezTo>
                  <a:pt x="7917626" y="3560893"/>
                  <a:pt x="7256782" y="3559110"/>
                  <a:pt x="6917429" y="3559110"/>
                </a:cubicBezTo>
                <a:cubicBezTo>
                  <a:pt x="5976173" y="3557327"/>
                  <a:pt x="4654485" y="3553761"/>
                  <a:pt x="4177606" y="3871134"/>
                </a:cubicBezTo>
                <a:cubicBezTo>
                  <a:pt x="3698940" y="3553761"/>
                  <a:pt x="2379038" y="3557327"/>
                  <a:pt x="1435996" y="3559110"/>
                </a:cubicBezTo>
                <a:cubicBezTo>
                  <a:pt x="1096644" y="3559110"/>
                  <a:pt x="435800" y="3560893"/>
                  <a:pt x="312561" y="3559110"/>
                </a:cubicBezTo>
                <a:cubicBezTo>
                  <a:pt x="141099" y="3557327"/>
                  <a:pt x="0" y="3443215"/>
                  <a:pt x="0" y="3384376"/>
                </a:cubicBezTo>
                <a:close/>
              </a:path>
            </a:pathLst>
          </a:cu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sv-SE" dirty="0"/>
          </a:p>
        </p:txBody>
      </p:sp>
      <p:sp>
        <p:nvSpPr>
          <p:cNvPr id="33" name="Rektangel 32"/>
          <p:cNvSpPr/>
          <p:nvPr userDrawn="1"/>
        </p:nvSpPr>
        <p:spPr>
          <a:xfrm>
            <a:off x="0" y="696863"/>
            <a:ext cx="9144000" cy="108000"/>
          </a:xfrm>
          <a:prstGeom prst="rect">
            <a:avLst/>
          </a:prstGeom>
          <a:solidFill>
            <a:schemeClr val="bg1"/>
          </a:solidFill>
          <a:ln>
            <a:noFill/>
          </a:ln>
          <a:effectLst>
            <a:outerShdw blurRad="38100" dist="254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ubrik 1"/>
          <p:cNvSpPr>
            <a:spLocks noGrp="1"/>
          </p:cNvSpPr>
          <p:nvPr>
            <p:ph type="title"/>
          </p:nvPr>
        </p:nvSpPr>
        <p:spPr>
          <a:xfrm>
            <a:off x="395287" y="804863"/>
            <a:ext cx="8353425" cy="723900"/>
          </a:xfrm>
        </p:spPr>
        <p:txBody>
          <a:bodyPr/>
          <a:lstStyle/>
          <a:p>
            <a:r>
              <a:rPr lang="sv-SE" dirty="0" smtClean="0"/>
              <a:t>Klicka här för att ändra format</a:t>
            </a:r>
            <a:endParaRPr lang="sv-SE" dirty="0"/>
          </a:p>
        </p:txBody>
      </p:sp>
      <p:sp>
        <p:nvSpPr>
          <p:cNvPr id="6" name="Platshållare för datum 3"/>
          <p:cNvSpPr>
            <a:spLocks noGrp="1"/>
          </p:cNvSpPr>
          <p:nvPr>
            <p:ph type="dt" sz="half" idx="2"/>
          </p:nvPr>
        </p:nvSpPr>
        <p:spPr>
          <a:xfrm>
            <a:off x="395287" y="5387066"/>
            <a:ext cx="2133600" cy="283906"/>
          </a:xfrm>
          <a:prstGeom prst="rect">
            <a:avLst/>
          </a:prstGeom>
        </p:spPr>
        <p:txBody>
          <a:bodyPr vert="horz" lIns="0" tIns="72000" rIns="0" bIns="72000" rtlCol="0" anchor="b" anchorCtr="0">
            <a:spAutoFit/>
          </a:bodyPr>
          <a:lstStyle>
            <a:lvl1pPr algn="l">
              <a:defRPr sz="900">
                <a:solidFill>
                  <a:schemeClr val="tx1">
                    <a:tint val="75000"/>
                  </a:schemeClr>
                </a:solidFill>
              </a:defRPr>
            </a:lvl1pPr>
          </a:lstStyle>
          <a:p>
            <a:fld id="{82FCDA80-0923-4E57-ACE9-91D46BE3D95B}" type="datetime1">
              <a:rPr lang="sv-SE" smtClean="0"/>
              <a:pPr/>
              <a:t>2016-04-25</a:t>
            </a:fld>
            <a:endParaRPr lang="sv-SE" dirty="0"/>
          </a:p>
        </p:txBody>
      </p:sp>
      <p:sp>
        <p:nvSpPr>
          <p:cNvPr id="9" name="Platshållare för bildnummer 5"/>
          <p:cNvSpPr>
            <a:spLocks noGrp="1"/>
          </p:cNvSpPr>
          <p:nvPr>
            <p:ph type="sldNum" sz="quarter" idx="4"/>
          </p:nvPr>
        </p:nvSpPr>
        <p:spPr>
          <a:xfrm>
            <a:off x="6615112" y="5387066"/>
            <a:ext cx="2133600" cy="283906"/>
          </a:xfrm>
          <a:prstGeom prst="rect">
            <a:avLst/>
          </a:prstGeom>
        </p:spPr>
        <p:txBody>
          <a:bodyPr vert="horz" lIns="0" tIns="72000" rIns="0" bIns="72000" rtlCol="0" anchor="b" anchorCtr="0">
            <a:spAutoFit/>
          </a:bodyPr>
          <a:lstStyle>
            <a:lvl1pPr algn="r">
              <a:defRPr sz="900">
                <a:solidFill>
                  <a:schemeClr val="tx1">
                    <a:tint val="75000"/>
                  </a:schemeClr>
                </a:solidFill>
              </a:defRPr>
            </a:lvl1pPr>
          </a:lstStyle>
          <a:p>
            <a:fld id="{69B91339-51B8-4691-AC3E-0AFE781C7DDB}" type="slidenum">
              <a:rPr lang="sv-SE" smtClean="0"/>
              <a:pPr/>
              <a:t>‹#›</a:t>
            </a:fld>
            <a:endParaRPr lang="sv-SE"/>
          </a:p>
        </p:txBody>
      </p:sp>
    </p:spTree>
    <p:extLst>
      <p:ext uri="{BB962C8B-B14F-4D97-AF65-F5344CB8AC3E}">
        <p14:creationId xmlns:p14="http://schemas.microsoft.com/office/powerpoint/2010/main" val="851532260"/>
      </p:ext>
    </p:extLst>
  </p:cSld>
  <p:clrMapOvr>
    <a:masterClrMapping/>
  </p:clrMapOvr>
  <p:timing>
    <p:tnLst>
      <p:par>
        <p:cTn id="1" dur="indefinite" restart="never" nodeType="tmRoot"/>
      </p:par>
    </p:tnLst>
  </p:timing>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7A38102-D686-4C30-8174-7F43ECD6CC8D}" type="datetime1">
              <a:rPr lang="sv-SE" smtClean="0"/>
              <a:pPr/>
              <a:t>2016-04-25</a:t>
            </a:fld>
            <a:endParaRPr lang="sv-SE"/>
          </a:p>
        </p:txBody>
      </p:sp>
      <p:sp>
        <p:nvSpPr>
          <p:cNvPr id="6" name="Platshållare för bildnummer 5"/>
          <p:cNvSpPr>
            <a:spLocks noGrp="1"/>
          </p:cNvSpPr>
          <p:nvPr>
            <p:ph type="sldNum" sz="quarter" idx="12"/>
          </p:nvPr>
        </p:nvSpPr>
        <p:spPr/>
        <p:txBody>
          <a:bodyPr/>
          <a:lstStyle/>
          <a:p>
            <a:fld id="{69B91339-51B8-4691-AC3E-0AFE781C7DDB}" type="slidenum">
              <a:rPr lang="sv-SE" smtClean="0"/>
              <a:pPr/>
              <a:t>‹#›</a:t>
            </a:fld>
            <a:endParaRPr lang="sv-SE"/>
          </a:p>
        </p:txBody>
      </p:sp>
    </p:spTree>
    <p:extLst>
      <p:ext uri="{BB962C8B-B14F-4D97-AF65-F5344CB8AC3E}">
        <p14:creationId xmlns:p14="http://schemas.microsoft.com/office/powerpoint/2010/main" val="34783206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395288" y="1525588"/>
            <a:ext cx="4032251" cy="3708400"/>
          </a:xfrm>
        </p:spPr>
        <p:txBody>
          <a:bodyPr>
            <a:normAutofit/>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716462" y="1525588"/>
            <a:ext cx="4032249" cy="3708400"/>
          </a:xfrm>
        </p:spPr>
        <p:txBody>
          <a:bodyPr>
            <a:normAutofit/>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datum 4"/>
          <p:cNvSpPr>
            <a:spLocks noGrp="1"/>
          </p:cNvSpPr>
          <p:nvPr>
            <p:ph type="dt" sz="half" idx="10"/>
          </p:nvPr>
        </p:nvSpPr>
        <p:spPr/>
        <p:txBody>
          <a:bodyPr/>
          <a:lstStyle/>
          <a:p>
            <a:fld id="{917DE24E-CEBD-4005-A8DE-014D416EA58C}" type="datetime1">
              <a:rPr lang="sv-SE" smtClean="0"/>
              <a:pPr/>
              <a:t>2016-04-25</a:t>
            </a:fld>
            <a:endParaRPr lang="sv-SE"/>
          </a:p>
        </p:txBody>
      </p:sp>
      <p:sp>
        <p:nvSpPr>
          <p:cNvPr id="7" name="Platshållare för bildnummer 6"/>
          <p:cNvSpPr>
            <a:spLocks noGrp="1"/>
          </p:cNvSpPr>
          <p:nvPr>
            <p:ph type="sldNum" sz="quarter" idx="12"/>
          </p:nvPr>
        </p:nvSpPr>
        <p:spPr/>
        <p:txBody>
          <a:bodyPr/>
          <a:lstStyle/>
          <a:p>
            <a:fld id="{69B91339-51B8-4691-AC3E-0AFE781C7DDB}" type="slidenum">
              <a:rPr lang="sv-SE" smtClean="0"/>
              <a:pPr/>
              <a:t>‹#›</a:t>
            </a:fld>
            <a:endParaRPr lang="sv-SE"/>
          </a:p>
        </p:txBody>
      </p:sp>
    </p:spTree>
    <p:extLst>
      <p:ext uri="{BB962C8B-B14F-4D97-AF65-F5344CB8AC3E}">
        <p14:creationId xmlns:p14="http://schemas.microsoft.com/office/powerpoint/2010/main" val="39410069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395287" y="1525588"/>
            <a:ext cx="4032251" cy="533135"/>
          </a:xfrm>
        </p:spPr>
        <p:txBody>
          <a:bodyPr bIns="72000"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4" name="Platshållare för innehåll 3"/>
          <p:cNvSpPr>
            <a:spLocks noGrp="1"/>
          </p:cNvSpPr>
          <p:nvPr>
            <p:ph sz="half" idx="2"/>
          </p:nvPr>
        </p:nvSpPr>
        <p:spPr>
          <a:xfrm>
            <a:off x="395287" y="2058722"/>
            <a:ext cx="4032251" cy="3175266"/>
          </a:xfrm>
        </p:spPr>
        <p:txBody>
          <a:bodyPr/>
          <a:lstStyle>
            <a:lvl1pPr>
              <a:defRPr sz="16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4"/>
          <p:cNvSpPr>
            <a:spLocks noGrp="1"/>
          </p:cNvSpPr>
          <p:nvPr>
            <p:ph type="body" sz="quarter" idx="3"/>
          </p:nvPr>
        </p:nvSpPr>
        <p:spPr>
          <a:xfrm>
            <a:off x="4716463" y="1525588"/>
            <a:ext cx="4032250" cy="533135"/>
          </a:xfrm>
        </p:spPr>
        <p:txBody>
          <a:bodyPr bIns="72000"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6" name="Platshållare för innehåll 5"/>
          <p:cNvSpPr>
            <a:spLocks noGrp="1"/>
          </p:cNvSpPr>
          <p:nvPr>
            <p:ph sz="quarter" idx="4"/>
          </p:nvPr>
        </p:nvSpPr>
        <p:spPr>
          <a:xfrm>
            <a:off x="4716463" y="2058722"/>
            <a:ext cx="4032250" cy="3175266"/>
          </a:xfrm>
        </p:spPr>
        <p:txBody>
          <a:bodyPr/>
          <a:lstStyle>
            <a:lvl1pPr>
              <a:defRPr sz="16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7" name="Platshållare för datum 6"/>
          <p:cNvSpPr>
            <a:spLocks noGrp="1"/>
          </p:cNvSpPr>
          <p:nvPr>
            <p:ph type="dt" sz="half" idx="10"/>
          </p:nvPr>
        </p:nvSpPr>
        <p:spPr/>
        <p:txBody>
          <a:bodyPr/>
          <a:lstStyle/>
          <a:p>
            <a:fld id="{7B987CB3-76D2-4740-98D5-1E45C4564013}" type="datetime1">
              <a:rPr lang="sv-SE" smtClean="0"/>
              <a:pPr/>
              <a:t>2016-04-25</a:t>
            </a:fld>
            <a:endParaRPr lang="sv-SE"/>
          </a:p>
        </p:txBody>
      </p:sp>
      <p:sp>
        <p:nvSpPr>
          <p:cNvPr id="9" name="Platshållare för bildnummer 8"/>
          <p:cNvSpPr>
            <a:spLocks noGrp="1"/>
          </p:cNvSpPr>
          <p:nvPr>
            <p:ph type="sldNum" sz="quarter" idx="12"/>
          </p:nvPr>
        </p:nvSpPr>
        <p:spPr/>
        <p:txBody>
          <a:bodyPr/>
          <a:lstStyle/>
          <a:p>
            <a:fld id="{69B91339-51B8-4691-AC3E-0AFE781C7DDB}" type="slidenum">
              <a:rPr lang="sv-SE" smtClean="0"/>
              <a:pPr/>
              <a:t>‹#›</a:t>
            </a:fld>
            <a:endParaRPr lang="sv-SE"/>
          </a:p>
        </p:txBody>
      </p:sp>
    </p:spTree>
    <p:extLst>
      <p:ext uri="{BB962C8B-B14F-4D97-AF65-F5344CB8AC3E}">
        <p14:creationId xmlns:p14="http://schemas.microsoft.com/office/powerpoint/2010/main" val="7201442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A3F8E01A-97ED-47C9-BE29-C8916311DFE2}" type="datetime1">
              <a:rPr lang="sv-SE" smtClean="0"/>
              <a:pPr/>
              <a:t>2016-04-25</a:t>
            </a:fld>
            <a:endParaRPr lang="sv-SE"/>
          </a:p>
        </p:txBody>
      </p:sp>
      <p:sp>
        <p:nvSpPr>
          <p:cNvPr id="5" name="Platshållare för bildnummer 4"/>
          <p:cNvSpPr>
            <a:spLocks noGrp="1"/>
          </p:cNvSpPr>
          <p:nvPr>
            <p:ph type="sldNum" sz="quarter" idx="12"/>
          </p:nvPr>
        </p:nvSpPr>
        <p:spPr/>
        <p:txBody>
          <a:bodyPr/>
          <a:lstStyle/>
          <a:p>
            <a:fld id="{69B91339-51B8-4691-AC3E-0AFE781C7DDB}" type="slidenum">
              <a:rPr lang="sv-SE" smtClean="0"/>
              <a:pPr/>
              <a:t>‹#›</a:t>
            </a:fld>
            <a:endParaRPr lang="sv-SE"/>
          </a:p>
        </p:txBody>
      </p:sp>
    </p:spTree>
    <p:extLst>
      <p:ext uri="{BB962C8B-B14F-4D97-AF65-F5344CB8AC3E}">
        <p14:creationId xmlns:p14="http://schemas.microsoft.com/office/powerpoint/2010/main" val="189409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871D9207-AF7E-41B4-B24C-97EC2409047C}" type="datetime1">
              <a:rPr lang="sv-SE" smtClean="0"/>
              <a:pPr/>
              <a:t>2016-04-25</a:t>
            </a:fld>
            <a:endParaRPr lang="sv-SE"/>
          </a:p>
        </p:txBody>
      </p:sp>
      <p:sp>
        <p:nvSpPr>
          <p:cNvPr id="4" name="Platshållare för bildnummer 3"/>
          <p:cNvSpPr>
            <a:spLocks noGrp="1"/>
          </p:cNvSpPr>
          <p:nvPr>
            <p:ph type="sldNum" sz="quarter" idx="12"/>
          </p:nvPr>
        </p:nvSpPr>
        <p:spPr/>
        <p:txBody>
          <a:bodyPr/>
          <a:lstStyle/>
          <a:p>
            <a:fld id="{69B91339-51B8-4691-AC3E-0AFE781C7DDB}" type="slidenum">
              <a:rPr lang="sv-SE" smtClean="0"/>
              <a:pPr/>
              <a:t>‹#›</a:t>
            </a:fld>
            <a:endParaRPr lang="sv-SE"/>
          </a:p>
        </p:txBody>
      </p:sp>
    </p:spTree>
    <p:extLst>
      <p:ext uri="{BB962C8B-B14F-4D97-AF65-F5344CB8AC3E}">
        <p14:creationId xmlns:p14="http://schemas.microsoft.com/office/powerpoint/2010/main" val="22172157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Rektangel 6"/>
          <p:cNvSpPr/>
          <p:nvPr userDrawn="1"/>
        </p:nvSpPr>
        <p:spPr>
          <a:xfrm>
            <a:off x="0" y="1"/>
            <a:ext cx="9144000" cy="5670972"/>
          </a:xfrm>
          <a:prstGeom prst="rect">
            <a:avLst/>
          </a:prstGeom>
          <a:blipFill dpi="0" rotWithShape="1">
            <a:blip r:embed="rId2" cstate="print"/>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p:nvPr>
        </p:nvSpPr>
        <p:spPr>
          <a:xfrm>
            <a:off x="395288" y="807766"/>
            <a:ext cx="8353424" cy="728970"/>
          </a:xfrm>
        </p:spPr>
        <p:txBody>
          <a:bodyPr vert="horz" lIns="0" tIns="180000" rIns="0" bIns="108000" rtlCol="0" anchor="t" anchorCtr="0">
            <a:spAutoFit/>
          </a:bodyPr>
          <a:lstStyle>
            <a:lvl1pPr algn="l" defTabSz="914400" rtl="0" eaLnBrk="1" latinLnBrk="0" hangingPunct="1">
              <a:spcBef>
                <a:spcPct val="0"/>
              </a:spcBef>
              <a:buNone/>
              <a:defRPr lang="sv-SE" sz="2800" kern="1200" dirty="0" smtClean="0">
                <a:solidFill>
                  <a:schemeClr val="bg2"/>
                </a:solidFill>
                <a:latin typeface="+mj-lt"/>
                <a:ea typeface="+mj-ea"/>
                <a:cs typeface="+mj-cs"/>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395287" y="1525588"/>
            <a:ext cx="8353425" cy="1460500"/>
          </a:xfrm>
        </p:spPr>
        <p:txBody>
          <a:bodyPr/>
          <a:lstStyle>
            <a:lvl1pPr marL="0" indent="0" algn="l">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Tree>
    <p:extLst>
      <p:ext uri="{BB962C8B-B14F-4D97-AF65-F5344CB8AC3E}">
        <p14:creationId xmlns:p14="http://schemas.microsoft.com/office/powerpoint/2010/main" val="63752891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ektangel 6"/>
          <p:cNvSpPr/>
          <p:nvPr userDrawn="1"/>
        </p:nvSpPr>
        <p:spPr>
          <a:xfrm>
            <a:off x="0" y="804863"/>
            <a:ext cx="9144000" cy="4866109"/>
          </a:xfrm>
          <a:prstGeom prst="rect">
            <a:avLst/>
          </a:prstGeom>
          <a:blipFill dpi="0" rotWithShape="1">
            <a:blip r:embed="rId2" cstate="print"/>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Platshållare för bild 11"/>
          <p:cNvSpPr>
            <a:spLocks noGrp="1"/>
          </p:cNvSpPr>
          <p:nvPr>
            <p:ph type="pic" sz="quarter" idx="13"/>
          </p:nvPr>
        </p:nvSpPr>
        <p:spPr>
          <a:xfrm>
            <a:off x="389575" y="804863"/>
            <a:ext cx="8353425" cy="3871134"/>
          </a:xfrm>
          <a:custGeom>
            <a:avLst/>
            <a:gdLst/>
            <a:ahLst/>
            <a:cxnLst/>
            <a:rect l="l" t="t" r="r" b="b"/>
            <a:pathLst>
              <a:path w="8353425" h="3871134">
                <a:moveTo>
                  <a:pt x="0" y="0"/>
                </a:moveTo>
                <a:lnTo>
                  <a:pt x="8353425" y="0"/>
                </a:lnTo>
                <a:lnTo>
                  <a:pt x="8353425" y="3384376"/>
                </a:lnTo>
                <a:cubicBezTo>
                  <a:pt x="8353425" y="3443215"/>
                  <a:pt x="8212326" y="3557327"/>
                  <a:pt x="8040864" y="3559110"/>
                </a:cubicBezTo>
                <a:cubicBezTo>
                  <a:pt x="7917626" y="3560893"/>
                  <a:pt x="7256782" y="3559110"/>
                  <a:pt x="6917429" y="3559110"/>
                </a:cubicBezTo>
                <a:cubicBezTo>
                  <a:pt x="5976173" y="3557327"/>
                  <a:pt x="4654485" y="3553761"/>
                  <a:pt x="4177606" y="3871134"/>
                </a:cubicBezTo>
                <a:cubicBezTo>
                  <a:pt x="3698940" y="3553761"/>
                  <a:pt x="2379038" y="3557327"/>
                  <a:pt x="1435996" y="3559110"/>
                </a:cubicBezTo>
                <a:cubicBezTo>
                  <a:pt x="1096644" y="3559110"/>
                  <a:pt x="435800" y="3560893"/>
                  <a:pt x="312561" y="3559110"/>
                </a:cubicBezTo>
                <a:cubicBezTo>
                  <a:pt x="141099" y="3557327"/>
                  <a:pt x="0" y="3443215"/>
                  <a:pt x="0" y="3384376"/>
                </a:cubicBezTo>
                <a:close/>
              </a:path>
            </a:pathLst>
          </a:custGeom>
        </p:spPr>
        <p:txBody>
          <a:bodyPr/>
          <a:lstStyle/>
          <a:p>
            <a:endParaRPr lang="sv-SE" dirty="0"/>
          </a:p>
        </p:txBody>
      </p:sp>
      <p:sp>
        <p:nvSpPr>
          <p:cNvPr id="21" name="Platshållare för bild 11"/>
          <p:cNvSpPr>
            <a:spLocks noGrp="1"/>
          </p:cNvSpPr>
          <p:nvPr userDrawn="1"/>
        </p:nvSpPr>
        <p:spPr>
          <a:xfrm>
            <a:off x="395287" y="804863"/>
            <a:ext cx="8353425" cy="3871134"/>
          </a:xfrm>
          <a:custGeom>
            <a:avLst/>
            <a:gdLst/>
            <a:ahLst/>
            <a:cxnLst/>
            <a:rect l="l" t="t" r="r" b="b"/>
            <a:pathLst>
              <a:path w="8353425" h="3871134">
                <a:moveTo>
                  <a:pt x="0" y="0"/>
                </a:moveTo>
                <a:lnTo>
                  <a:pt x="8353425" y="0"/>
                </a:lnTo>
                <a:lnTo>
                  <a:pt x="8353425" y="3384376"/>
                </a:lnTo>
                <a:cubicBezTo>
                  <a:pt x="8353425" y="3443215"/>
                  <a:pt x="8212326" y="3557327"/>
                  <a:pt x="8040864" y="3559110"/>
                </a:cubicBezTo>
                <a:cubicBezTo>
                  <a:pt x="7917626" y="3560893"/>
                  <a:pt x="7256782" y="3559110"/>
                  <a:pt x="6917429" y="3559110"/>
                </a:cubicBezTo>
                <a:cubicBezTo>
                  <a:pt x="5976173" y="3557327"/>
                  <a:pt x="4654485" y="3553761"/>
                  <a:pt x="4177606" y="3871134"/>
                </a:cubicBezTo>
                <a:cubicBezTo>
                  <a:pt x="3698940" y="3553761"/>
                  <a:pt x="2379038" y="3557327"/>
                  <a:pt x="1435996" y="3559110"/>
                </a:cubicBezTo>
                <a:cubicBezTo>
                  <a:pt x="1096644" y="3559110"/>
                  <a:pt x="435800" y="3560893"/>
                  <a:pt x="312561" y="3559110"/>
                </a:cubicBezTo>
                <a:cubicBezTo>
                  <a:pt x="141099" y="3557327"/>
                  <a:pt x="0" y="3443215"/>
                  <a:pt x="0" y="3384376"/>
                </a:cubicBezTo>
                <a:close/>
              </a:path>
            </a:pathLst>
          </a:cu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sv-SE" dirty="0"/>
          </a:p>
        </p:txBody>
      </p:sp>
      <p:sp>
        <p:nvSpPr>
          <p:cNvPr id="2" name="Rubrik 1"/>
          <p:cNvSpPr>
            <a:spLocks noGrp="1"/>
          </p:cNvSpPr>
          <p:nvPr>
            <p:ph type="title"/>
          </p:nvPr>
        </p:nvSpPr>
        <p:spPr>
          <a:xfrm>
            <a:off x="-180000" y="1812926"/>
            <a:ext cx="3960000" cy="1980000"/>
          </a:xfrm>
          <a:prstGeom prst="roundRect">
            <a:avLst>
              <a:gd name="adj" fmla="val 3084"/>
            </a:avLst>
          </a:prstGeom>
          <a:solidFill>
            <a:schemeClr val="bg1"/>
          </a:solidFill>
          <a:ln>
            <a:noFill/>
          </a:ln>
          <a:effectLst>
            <a:outerShdw blurRad="38100" dist="25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76000" rIns="288000" bIns="900000" rtlCol="0" anchor="b">
            <a:noAutofit/>
          </a:bodyPr>
          <a:lstStyle>
            <a:lvl1pPr marL="0" algn="l" defTabSz="914400" rtl="0" eaLnBrk="1" latinLnBrk="0" hangingPunct="1">
              <a:defRPr lang="sv-SE" sz="3200" b="1" kern="1200" dirty="0">
                <a:solidFill>
                  <a:schemeClr val="bg2"/>
                </a:solidFill>
                <a:latin typeface="+mn-lt"/>
                <a:ea typeface="+mn-ea"/>
                <a:cs typeface="+mn-cs"/>
              </a:defRPr>
            </a:lvl1pPr>
          </a:lstStyle>
          <a:p>
            <a:r>
              <a:rPr lang="sv-SE" dirty="0" smtClean="0"/>
              <a:t>Klicka här för att ändra format</a:t>
            </a:r>
            <a:endParaRPr lang="sv-SE" dirty="0"/>
          </a:p>
        </p:txBody>
      </p:sp>
      <p:sp>
        <p:nvSpPr>
          <p:cNvPr id="33" name="Rektangel 32"/>
          <p:cNvSpPr/>
          <p:nvPr userDrawn="1"/>
        </p:nvSpPr>
        <p:spPr>
          <a:xfrm>
            <a:off x="0" y="696863"/>
            <a:ext cx="9144000" cy="108000"/>
          </a:xfrm>
          <a:prstGeom prst="rect">
            <a:avLst/>
          </a:prstGeom>
          <a:solidFill>
            <a:schemeClr val="bg1"/>
          </a:solidFill>
          <a:ln>
            <a:noFill/>
          </a:ln>
          <a:effectLst>
            <a:outerShdw blurRad="38100" dist="254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2"/>
          <p:cNvSpPr>
            <a:spLocks noGrp="1"/>
          </p:cNvSpPr>
          <p:nvPr>
            <p:ph type="body" idx="1"/>
          </p:nvPr>
        </p:nvSpPr>
        <p:spPr>
          <a:xfrm>
            <a:off x="396083" y="2929508"/>
            <a:ext cx="3383917" cy="863418"/>
          </a:xfrm>
        </p:spPr>
        <p:txBody>
          <a:bodyPr lIns="0" rIns="288000" bIns="144000" anchor="t" anchorCtr="0">
            <a:normAutofit/>
          </a:bodyPr>
          <a:lstStyle>
            <a:lvl1pPr marL="0" indent="0">
              <a:spcBef>
                <a:spcPts val="0"/>
              </a:spcBef>
              <a:spcAft>
                <a:spcPts val="0"/>
              </a:spcAft>
              <a:buNone/>
              <a:defRPr sz="16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smtClean="0"/>
              <a:t>Klicka här för att ändra format på bakgrundstexten</a:t>
            </a:r>
          </a:p>
        </p:txBody>
      </p:sp>
    </p:spTree>
    <p:extLst>
      <p:ext uri="{BB962C8B-B14F-4D97-AF65-F5344CB8AC3E}">
        <p14:creationId xmlns:p14="http://schemas.microsoft.com/office/powerpoint/2010/main" val="321541288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å">
    <p:spTree>
      <p:nvGrpSpPr>
        <p:cNvPr id="1" name=""/>
        <p:cNvGrpSpPr/>
        <p:nvPr/>
      </p:nvGrpSpPr>
      <p:grpSpPr>
        <a:xfrm>
          <a:off x="0" y="0"/>
          <a:ext cx="0" cy="0"/>
          <a:chOff x="0" y="0"/>
          <a:chExt cx="0" cy="0"/>
        </a:xfrm>
      </p:grpSpPr>
      <p:sp>
        <p:nvSpPr>
          <p:cNvPr id="7" name="Rektangel 6"/>
          <p:cNvSpPr/>
          <p:nvPr userDrawn="1"/>
        </p:nvSpPr>
        <p:spPr>
          <a:xfrm>
            <a:off x="0" y="804863"/>
            <a:ext cx="9144000" cy="4866109"/>
          </a:xfrm>
          <a:prstGeom prst="rect">
            <a:avLst/>
          </a:prstGeom>
          <a:blipFill dpi="0" rotWithShape="1">
            <a:blip r:embed="rId2" cstate="print"/>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p:cNvSpPr/>
          <p:nvPr userDrawn="1"/>
        </p:nvSpPr>
        <p:spPr>
          <a:xfrm>
            <a:off x="0" y="696863"/>
            <a:ext cx="9144000" cy="108000"/>
          </a:xfrm>
          <a:prstGeom prst="rect">
            <a:avLst/>
          </a:prstGeom>
          <a:solidFill>
            <a:schemeClr val="bg1"/>
          </a:solidFill>
          <a:ln>
            <a:noFill/>
          </a:ln>
          <a:effectLst>
            <a:outerShdw blurRad="38100" dist="254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ubrik 1"/>
          <p:cNvSpPr>
            <a:spLocks noGrp="1"/>
          </p:cNvSpPr>
          <p:nvPr>
            <p:ph type="title"/>
          </p:nvPr>
        </p:nvSpPr>
        <p:spPr>
          <a:xfrm>
            <a:off x="395287" y="804863"/>
            <a:ext cx="8353425" cy="723900"/>
          </a:xfrm>
        </p:spPr>
        <p:txBody>
          <a:bodyPr/>
          <a:lstStyle/>
          <a:p>
            <a:r>
              <a:rPr lang="sv-SE" dirty="0" smtClean="0"/>
              <a:t>Klicka här för att ändra format</a:t>
            </a:r>
            <a:endParaRPr lang="sv-SE" dirty="0"/>
          </a:p>
        </p:txBody>
      </p:sp>
      <p:sp>
        <p:nvSpPr>
          <p:cNvPr id="5" name="Platshållare för datum 3"/>
          <p:cNvSpPr>
            <a:spLocks noGrp="1"/>
          </p:cNvSpPr>
          <p:nvPr>
            <p:ph type="dt" sz="half" idx="2"/>
          </p:nvPr>
        </p:nvSpPr>
        <p:spPr>
          <a:xfrm>
            <a:off x="395287" y="5387066"/>
            <a:ext cx="2133600" cy="283906"/>
          </a:xfrm>
          <a:prstGeom prst="rect">
            <a:avLst/>
          </a:prstGeom>
        </p:spPr>
        <p:txBody>
          <a:bodyPr vert="horz" lIns="0" tIns="72000" rIns="0" bIns="72000" rtlCol="0" anchor="b" anchorCtr="0">
            <a:spAutoFit/>
          </a:bodyPr>
          <a:lstStyle>
            <a:lvl1pPr algn="l">
              <a:defRPr sz="900">
                <a:solidFill>
                  <a:schemeClr val="tx1">
                    <a:tint val="75000"/>
                  </a:schemeClr>
                </a:solidFill>
              </a:defRPr>
            </a:lvl1pPr>
          </a:lstStyle>
          <a:p>
            <a:fld id="{82FCDA80-0923-4E57-ACE9-91D46BE3D95B}" type="datetime1">
              <a:rPr lang="sv-SE" smtClean="0"/>
              <a:pPr/>
              <a:t>2016-04-25</a:t>
            </a:fld>
            <a:endParaRPr lang="sv-SE" dirty="0"/>
          </a:p>
        </p:txBody>
      </p:sp>
      <p:sp>
        <p:nvSpPr>
          <p:cNvPr id="6" name="Platshållare för bildnummer 5"/>
          <p:cNvSpPr>
            <a:spLocks noGrp="1"/>
          </p:cNvSpPr>
          <p:nvPr>
            <p:ph type="sldNum" sz="quarter" idx="4"/>
          </p:nvPr>
        </p:nvSpPr>
        <p:spPr>
          <a:xfrm>
            <a:off x="6615112" y="5387066"/>
            <a:ext cx="2133600" cy="283906"/>
          </a:xfrm>
          <a:prstGeom prst="rect">
            <a:avLst/>
          </a:prstGeom>
        </p:spPr>
        <p:txBody>
          <a:bodyPr vert="horz" lIns="0" tIns="72000" rIns="0" bIns="72000" rtlCol="0" anchor="b" anchorCtr="0">
            <a:spAutoFit/>
          </a:bodyPr>
          <a:lstStyle>
            <a:lvl1pPr algn="r">
              <a:defRPr sz="900">
                <a:solidFill>
                  <a:schemeClr val="tx1">
                    <a:tint val="75000"/>
                  </a:schemeClr>
                </a:solidFill>
              </a:defRPr>
            </a:lvl1pPr>
          </a:lstStyle>
          <a:p>
            <a:fld id="{69B91339-51B8-4691-AC3E-0AFE781C7DDB}" type="slidenum">
              <a:rPr lang="sv-SE" smtClean="0"/>
              <a:pPr/>
              <a:t>‹#›</a:t>
            </a:fld>
            <a:endParaRPr lang="sv-SE"/>
          </a:p>
        </p:txBody>
      </p:sp>
    </p:spTree>
    <p:extLst>
      <p:ext uri="{BB962C8B-B14F-4D97-AF65-F5344CB8AC3E}">
        <p14:creationId xmlns:p14="http://schemas.microsoft.com/office/powerpoint/2010/main" val="15403104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7A38102-D686-4C30-8174-7F43ECD6CC8D}" type="datetime1">
              <a:rPr lang="sv-SE" smtClean="0"/>
              <a:pPr/>
              <a:t>2016-04-25</a:t>
            </a:fld>
            <a:endParaRPr lang="sv-SE"/>
          </a:p>
        </p:txBody>
      </p:sp>
      <p:sp>
        <p:nvSpPr>
          <p:cNvPr id="6" name="Platshållare för bildnummer 5"/>
          <p:cNvSpPr>
            <a:spLocks noGrp="1"/>
          </p:cNvSpPr>
          <p:nvPr>
            <p:ph type="sldNum" sz="quarter" idx="12"/>
          </p:nvPr>
        </p:nvSpPr>
        <p:spPr/>
        <p:txBody>
          <a:bodyPr/>
          <a:lstStyle/>
          <a:p>
            <a:fld id="{69B91339-51B8-4691-AC3E-0AFE781C7DDB}" type="slidenum">
              <a:rPr lang="sv-SE" smtClean="0"/>
              <a:pPr/>
              <a:t>‹#›</a:t>
            </a:fld>
            <a:endParaRPr lang="sv-SE"/>
          </a:p>
        </p:txBody>
      </p:sp>
    </p:spTree>
    <p:extLst>
      <p:ext uri="{BB962C8B-B14F-4D97-AF65-F5344CB8AC3E}">
        <p14:creationId xmlns:p14="http://schemas.microsoft.com/office/powerpoint/2010/main" val="9335621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Avsnittsrubrik">
    <p:spTree>
      <p:nvGrpSpPr>
        <p:cNvPr id="1" name=""/>
        <p:cNvGrpSpPr/>
        <p:nvPr/>
      </p:nvGrpSpPr>
      <p:grpSpPr>
        <a:xfrm>
          <a:off x="0" y="0"/>
          <a:ext cx="0" cy="0"/>
          <a:chOff x="0" y="0"/>
          <a:chExt cx="0" cy="0"/>
        </a:xfrm>
      </p:grpSpPr>
      <p:sp>
        <p:nvSpPr>
          <p:cNvPr id="7" name="Rektangel 6"/>
          <p:cNvSpPr/>
          <p:nvPr userDrawn="1"/>
        </p:nvSpPr>
        <p:spPr>
          <a:xfrm>
            <a:off x="0" y="804863"/>
            <a:ext cx="9144000" cy="4866109"/>
          </a:xfrm>
          <a:prstGeom prst="rect">
            <a:avLst/>
          </a:prstGeom>
          <a:blipFill dpi="0" rotWithShape="1">
            <a:blip r:embed="rId2" cstate="print"/>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Platshållare för bild 11"/>
          <p:cNvSpPr>
            <a:spLocks noGrp="1"/>
          </p:cNvSpPr>
          <p:nvPr>
            <p:ph type="pic" sz="quarter" idx="13"/>
          </p:nvPr>
        </p:nvSpPr>
        <p:spPr>
          <a:xfrm>
            <a:off x="389575" y="804863"/>
            <a:ext cx="8353425" cy="3871134"/>
          </a:xfrm>
          <a:custGeom>
            <a:avLst/>
            <a:gdLst/>
            <a:ahLst/>
            <a:cxnLst/>
            <a:rect l="l" t="t" r="r" b="b"/>
            <a:pathLst>
              <a:path w="8353425" h="3871134">
                <a:moveTo>
                  <a:pt x="0" y="0"/>
                </a:moveTo>
                <a:lnTo>
                  <a:pt x="8353425" y="0"/>
                </a:lnTo>
                <a:lnTo>
                  <a:pt x="8353425" y="3384376"/>
                </a:lnTo>
                <a:cubicBezTo>
                  <a:pt x="8353425" y="3443215"/>
                  <a:pt x="8212326" y="3557327"/>
                  <a:pt x="8040864" y="3559110"/>
                </a:cubicBezTo>
                <a:cubicBezTo>
                  <a:pt x="7917626" y="3560893"/>
                  <a:pt x="7256782" y="3559110"/>
                  <a:pt x="6917429" y="3559110"/>
                </a:cubicBezTo>
                <a:cubicBezTo>
                  <a:pt x="5976173" y="3557327"/>
                  <a:pt x="4654485" y="3553761"/>
                  <a:pt x="4177606" y="3871134"/>
                </a:cubicBezTo>
                <a:cubicBezTo>
                  <a:pt x="3698940" y="3553761"/>
                  <a:pt x="2379038" y="3557327"/>
                  <a:pt x="1435996" y="3559110"/>
                </a:cubicBezTo>
                <a:cubicBezTo>
                  <a:pt x="1096644" y="3559110"/>
                  <a:pt x="435800" y="3560893"/>
                  <a:pt x="312561" y="3559110"/>
                </a:cubicBezTo>
                <a:cubicBezTo>
                  <a:pt x="141099" y="3557327"/>
                  <a:pt x="0" y="3443215"/>
                  <a:pt x="0" y="3384376"/>
                </a:cubicBezTo>
                <a:close/>
              </a:path>
            </a:pathLst>
          </a:custGeom>
        </p:spPr>
        <p:txBody>
          <a:bodyPr/>
          <a:lstStyle/>
          <a:p>
            <a:endParaRPr lang="sv-SE" dirty="0"/>
          </a:p>
        </p:txBody>
      </p:sp>
      <p:sp>
        <p:nvSpPr>
          <p:cNvPr id="21" name="Platshållare för bild 11"/>
          <p:cNvSpPr>
            <a:spLocks noGrp="1"/>
          </p:cNvSpPr>
          <p:nvPr userDrawn="1"/>
        </p:nvSpPr>
        <p:spPr>
          <a:xfrm>
            <a:off x="395287" y="804863"/>
            <a:ext cx="8353425" cy="3871134"/>
          </a:xfrm>
          <a:custGeom>
            <a:avLst/>
            <a:gdLst/>
            <a:ahLst/>
            <a:cxnLst/>
            <a:rect l="l" t="t" r="r" b="b"/>
            <a:pathLst>
              <a:path w="8353425" h="3871134">
                <a:moveTo>
                  <a:pt x="0" y="0"/>
                </a:moveTo>
                <a:lnTo>
                  <a:pt x="8353425" y="0"/>
                </a:lnTo>
                <a:lnTo>
                  <a:pt x="8353425" y="3384376"/>
                </a:lnTo>
                <a:cubicBezTo>
                  <a:pt x="8353425" y="3443215"/>
                  <a:pt x="8212326" y="3557327"/>
                  <a:pt x="8040864" y="3559110"/>
                </a:cubicBezTo>
                <a:cubicBezTo>
                  <a:pt x="7917626" y="3560893"/>
                  <a:pt x="7256782" y="3559110"/>
                  <a:pt x="6917429" y="3559110"/>
                </a:cubicBezTo>
                <a:cubicBezTo>
                  <a:pt x="5976173" y="3557327"/>
                  <a:pt x="4654485" y="3553761"/>
                  <a:pt x="4177606" y="3871134"/>
                </a:cubicBezTo>
                <a:cubicBezTo>
                  <a:pt x="3698940" y="3553761"/>
                  <a:pt x="2379038" y="3557327"/>
                  <a:pt x="1435996" y="3559110"/>
                </a:cubicBezTo>
                <a:cubicBezTo>
                  <a:pt x="1096644" y="3559110"/>
                  <a:pt x="435800" y="3560893"/>
                  <a:pt x="312561" y="3559110"/>
                </a:cubicBezTo>
                <a:cubicBezTo>
                  <a:pt x="141099" y="3557327"/>
                  <a:pt x="0" y="3443215"/>
                  <a:pt x="0" y="3384376"/>
                </a:cubicBezTo>
                <a:close/>
              </a:path>
            </a:pathLst>
          </a:cu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sv-SE" dirty="0"/>
          </a:p>
        </p:txBody>
      </p:sp>
      <p:sp>
        <p:nvSpPr>
          <p:cNvPr id="2" name="Rubrik 1"/>
          <p:cNvSpPr>
            <a:spLocks noGrp="1"/>
          </p:cNvSpPr>
          <p:nvPr>
            <p:ph type="title"/>
          </p:nvPr>
        </p:nvSpPr>
        <p:spPr>
          <a:xfrm>
            <a:off x="-180000" y="1812926"/>
            <a:ext cx="3960000" cy="1980000"/>
          </a:xfrm>
          <a:prstGeom prst="roundRect">
            <a:avLst>
              <a:gd name="adj" fmla="val 3084"/>
            </a:avLst>
          </a:prstGeom>
          <a:solidFill>
            <a:schemeClr val="bg1"/>
          </a:solidFill>
          <a:ln>
            <a:noFill/>
          </a:ln>
          <a:effectLst>
            <a:outerShdw blurRad="38100" dist="25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76000" rIns="288000" bIns="900000" rtlCol="0" anchor="b">
            <a:noAutofit/>
          </a:bodyPr>
          <a:lstStyle>
            <a:lvl1pPr marL="0" algn="l" defTabSz="914400" rtl="0" eaLnBrk="1" latinLnBrk="0" hangingPunct="1">
              <a:defRPr lang="sv-SE" sz="3200" b="1" kern="1200" dirty="0">
                <a:solidFill>
                  <a:schemeClr val="bg2"/>
                </a:solidFill>
                <a:latin typeface="+mn-lt"/>
                <a:ea typeface="+mn-ea"/>
                <a:cs typeface="+mn-cs"/>
              </a:defRPr>
            </a:lvl1pPr>
          </a:lstStyle>
          <a:p>
            <a:r>
              <a:rPr lang="sv-SE" dirty="0" smtClean="0"/>
              <a:t>Klicka här för att ändra format</a:t>
            </a:r>
            <a:endParaRPr lang="sv-SE" dirty="0"/>
          </a:p>
        </p:txBody>
      </p:sp>
      <p:sp>
        <p:nvSpPr>
          <p:cNvPr id="33" name="Rektangel 32"/>
          <p:cNvSpPr/>
          <p:nvPr userDrawn="1"/>
        </p:nvSpPr>
        <p:spPr>
          <a:xfrm>
            <a:off x="0" y="696863"/>
            <a:ext cx="9144000" cy="108000"/>
          </a:xfrm>
          <a:prstGeom prst="rect">
            <a:avLst/>
          </a:prstGeom>
          <a:solidFill>
            <a:schemeClr val="bg1"/>
          </a:solidFill>
          <a:ln>
            <a:noFill/>
          </a:ln>
          <a:effectLst>
            <a:outerShdw blurRad="38100" dist="254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2"/>
          <p:cNvSpPr>
            <a:spLocks noGrp="1"/>
          </p:cNvSpPr>
          <p:nvPr>
            <p:ph type="body" idx="1"/>
          </p:nvPr>
        </p:nvSpPr>
        <p:spPr>
          <a:xfrm>
            <a:off x="396083" y="2929508"/>
            <a:ext cx="3383917" cy="863418"/>
          </a:xfrm>
        </p:spPr>
        <p:txBody>
          <a:bodyPr lIns="0" rIns="288000" bIns="144000" anchor="t" anchorCtr="0">
            <a:normAutofit/>
          </a:bodyPr>
          <a:lstStyle>
            <a:lvl1pPr marL="0" indent="0">
              <a:spcBef>
                <a:spcPts val="0"/>
              </a:spcBef>
              <a:spcAft>
                <a:spcPts val="0"/>
              </a:spcAft>
              <a:buNone/>
              <a:defRPr sz="16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smtClean="0"/>
              <a:t>Klicka här för att ändra format på bakgrundstexten</a:t>
            </a:r>
          </a:p>
        </p:txBody>
      </p:sp>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5167232"/>
            <a:ext cx="9144000" cy="553244"/>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395288" y="1525588"/>
            <a:ext cx="4032251" cy="3708400"/>
          </a:xfrm>
        </p:spPr>
        <p:txBody>
          <a:bodyPr>
            <a:normAutofit/>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716462" y="1525588"/>
            <a:ext cx="4032249" cy="3708400"/>
          </a:xfrm>
        </p:spPr>
        <p:txBody>
          <a:bodyPr>
            <a:normAutofit/>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datum 4"/>
          <p:cNvSpPr>
            <a:spLocks noGrp="1"/>
          </p:cNvSpPr>
          <p:nvPr>
            <p:ph type="dt" sz="half" idx="10"/>
          </p:nvPr>
        </p:nvSpPr>
        <p:spPr/>
        <p:txBody>
          <a:bodyPr/>
          <a:lstStyle/>
          <a:p>
            <a:fld id="{917DE24E-CEBD-4005-A8DE-014D416EA58C}" type="datetime1">
              <a:rPr lang="sv-SE" smtClean="0"/>
              <a:pPr/>
              <a:t>2016-04-25</a:t>
            </a:fld>
            <a:endParaRPr lang="sv-SE"/>
          </a:p>
        </p:txBody>
      </p:sp>
      <p:sp>
        <p:nvSpPr>
          <p:cNvPr id="7" name="Platshållare för bildnummer 6"/>
          <p:cNvSpPr>
            <a:spLocks noGrp="1"/>
          </p:cNvSpPr>
          <p:nvPr>
            <p:ph type="sldNum" sz="quarter" idx="12"/>
          </p:nvPr>
        </p:nvSpPr>
        <p:spPr/>
        <p:txBody>
          <a:bodyPr/>
          <a:lstStyle/>
          <a:p>
            <a:fld id="{69B91339-51B8-4691-AC3E-0AFE781C7DDB}" type="slidenum">
              <a:rPr lang="sv-SE" smtClean="0"/>
              <a:pPr/>
              <a:t>‹#›</a:t>
            </a:fld>
            <a:endParaRPr lang="sv-SE"/>
          </a:p>
        </p:txBody>
      </p:sp>
    </p:spTree>
    <p:extLst>
      <p:ext uri="{BB962C8B-B14F-4D97-AF65-F5344CB8AC3E}">
        <p14:creationId xmlns:p14="http://schemas.microsoft.com/office/powerpoint/2010/main" val="337736613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395287" y="1525588"/>
            <a:ext cx="4032251" cy="533135"/>
          </a:xfrm>
        </p:spPr>
        <p:txBody>
          <a:bodyPr bIns="72000"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4" name="Platshållare för innehåll 3"/>
          <p:cNvSpPr>
            <a:spLocks noGrp="1"/>
          </p:cNvSpPr>
          <p:nvPr>
            <p:ph sz="half" idx="2"/>
          </p:nvPr>
        </p:nvSpPr>
        <p:spPr>
          <a:xfrm>
            <a:off x="395287" y="2058722"/>
            <a:ext cx="4032251" cy="3175266"/>
          </a:xfrm>
        </p:spPr>
        <p:txBody>
          <a:bodyPr/>
          <a:lstStyle>
            <a:lvl1pPr>
              <a:defRPr sz="16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4"/>
          <p:cNvSpPr>
            <a:spLocks noGrp="1"/>
          </p:cNvSpPr>
          <p:nvPr>
            <p:ph type="body" sz="quarter" idx="3"/>
          </p:nvPr>
        </p:nvSpPr>
        <p:spPr>
          <a:xfrm>
            <a:off x="4716463" y="1525588"/>
            <a:ext cx="4032250" cy="533135"/>
          </a:xfrm>
        </p:spPr>
        <p:txBody>
          <a:bodyPr bIns="72000"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6" name="Platshållare för innehåll 5"/>
          <p:cNvSpPr>
            <a:spLocks noGrp="1"/>
          </p:cNvSpPr>
          <p:nvPr>
            <p:ph sz="quarter" idx="4"/>
          </p:nvPr>
        </p:nvSpPr>
        <p:spPr>
          <a:xfrm>
            <a:off x="4716463" y="2058722"/>
            <a:ext cx="4032250" cy="3175266"/>
          </a:xfrm>
        </p:spPr>
        <p:txBody>
          <a:bodyPr/>
          <a:lstStyle>
            <a:lvl1pPr>
              <a:defRPr sz="16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7" name="Platshållare för datum 6"/>
          <p:cNvSpPr>
            <a:spLocks noGrp="1"/>
          </p:cNvSpPr>
          <p:nvPr>
            <p:ph type="dt" sz="half" idx="10"/>
          </p:nvPr>
        </p:nvSpPr>
        <p:spPr/>
        <p:txBody>
          <a:bodyPr/>
          <a:lstStyle/>
          <a:p>
            <a:fld id="{7B987CB3-76D2-4740-98D5-1E45C4564013}" type="datetime1">
              <a:rPr lang="sv-SE" smtClean="0"/>
              <a:pPr/>
              <a:t>2016-04-25</a:t>
            </a:fld>
            <a:endParaRPr lang="sv-SE"/>
          </a:p>
        </p:txBody>
      </p:sp>
      <p:sp>
        <p:nvSpPr>
          <p:cNvPr id="9" name="Platshållare för bildnummer 8"/>
          <p:cNvSpPr>
            <a:spLocks noGrp="1"/>
          </p:cNvSpPr>
          <p:nvPr>
            <p:ph type="sldNum" sz="quarter" idx="12"/>
          </p:nvPr>
        </p:nvSpPr>
        <p:spPr/>
        <p:txBody>
          <a:bodyPr/>
          <a:lstStyle/>
          <a:p>
            <a:fld id="{69B91339-51B8-4691-AC3E-0AFE781C7DDB}" type="slidenum">
              <a:rPr lang="sv-SE" smtClean="0"/>
              <a:pPr/>
              <a:t>‹#›</a:t>
            </a:fld>
            <a:endParaRPr lang="sv-SE"/>
          </a:p>
        </p:txBody>
      </p:sp>
    </p:spTree>
    <p:extLst>
      <p:ext uri="{BB962C8B-B14F-4D97-AF65-F5344CB8AC3E}">
        <p14:creationId xmlns:p14="http://schemas.microsoft.com/office/powerpoint/2010/main" val="405360822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A3F8E01A-97ED-47C9-BE29-C8916311DFE2}" type="datetime1">
              <a:rPr lang="sv-SE" smtClean="0"/>
              <a:pPr/>
              <a:t>2016-04-25</a:t>
            </a:fld>
            <a:endParaRPr lang="sv-SE"/>
          </a:p>
        </p:txBody>
      </p:sp>
      <p:sp>
        <p:nvSpPr>
          <p:cNvPr id="5" name="Platshållare för bildnummer 4"/>
          <p:cNvSpPr>
            <a:spLocks noGrp="1"/>
          </p:cNvSpPr>
          <p:nvPr>
            <p:ph type="sldNum" sz="quarter" idx="12"/>
          </p:nvPr>
        </p:nvSpPr>
        <p:spPr/>
        <p:txBody>
          <a:bodyPr/>
          <a:lstStyle/>
          <a:p>
            <a:fld id="{69B91339-51B8-4691-AC3E-0AFE781C7DDB}" type="slidenum">
              <a:rPr lang="sv-SE" smtClean="0"/>
              <a:pPr/>
              <a:t>‹#›</a:t>
            </a:fld>
            <a:endParaRPr lang="sv-SE"/>
          </a:p>
        </p:txBody>
      </p:sp>
    </p:spTree>
    <p:extLst>
      <p:ext uri="{BB962C8B-B14F-4D97-AF65-F5344CB8AC3E}">
        <p14:creationId xmlns:p14="http://schemas.microsoft.com/office/powerpoint/2010/main" val="422280821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871D9207-AF7E-41B4-B24C-97EC2409047C}" type="datetime1">
              <a:rPr lang="sv-SE" smtClean="0"/>
              <a:pPr/>
              <a:t>2016-04-25</a:t>
            </a:fld>
            <a:endParaRPr lang="sv-SE"/>
          </a:p>
        </p:txBody>
      </p:sp>
      <p:sp>
        <p:nvSpPr>
          <p:cNvPr id="4" name="Platshållare för bildnummer 3"/>
          <p:cNvSpPr>
            <a:spLocks noGrp="1"/>
          </p:cNvSpPr>
          <p:nvPr>
            <p:ph type="sldNum" sz="quarter" idx="12"/>
          </p:nvPr>
        </p:nvSpPr>
        <p:spPr/>
        <p:txBody>
          <a:bodyPr/>
          <a:lstStyle/>
          <a:p>
            <a:fld id="{69B91339-51B8-4691-AC3E-0AFE781C7DDB}" type="slidenum">
              <a:rPr lang="sv-SE" smtClean="0"/>
              <a:pPr/>
              <a:t>‹#›</a:t>
            </a:fld>
            <a:endParaRPr lang="sv-SE"/>
          </a:p>
        </p:txBody>
      </p:sp>
    </p:spTree>
    <p:extLst>
      <p:ext uri="{BB962C8B-B14F-4D97-AF65-F5344CB8AC3E}">
        <p14:creationId xmlns:p14="http://schemas.microsoft.com/office/powerpoint/2010/main" val="160726970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Rektangel 6"/>
          <p:cNvSpPr/>
          <p:nvPr userDrawn="1"/>
        </p:nvSpPr>
        <p:spPr>
          <a:xfrm>
            <a:off x="0" y="1"/>
            <a:ext cx="9144000" cy="5670972"/>
          </a:xfrm>
          <a:prstGeom prst="rect">
            <a:avLst/>
          </a:prstGeom>
          <a:blipFill dpi="0" rotWithShape="1">
            <a:blip r:embed="rId2" cstate="print"/>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p:nvPr>
        </p:nvSpPr>
        <p:spPr>
          <a:xfrm>
            <a:off x="395288" y="807766"/>
            <a:ext cx="8353424" cy="728970"/>
          </a:xfrm>
        </p:spPr>
        <p:txBody>
          <a:bodyPr vert="horz" lIns="0" tIns="180000" rIns="0" bIns="108000" rtlCol="0" anchor="t" anchorCtr="0">
            <a:spAutoFit/>
          </a:bodyPr>
          <a:lstStyle>
            <a:lvl1pPr algn="l" defTabSz="914400" rtl="0" eaLnBrk="1" latinLnBrk="0" hangingPunct="1">
              <a:spcBef>
                <a:spcPct val="0"/>
              </a:spcBef>
              <a:buNone/>
              <a:defRPr lang="sv-SE" sz="2800" kern="1200" dirty="0" smtClean="0">
                <a:solidFill>
                  <a:schemeClr val="bg2"/>
                </a:solidFill>
                <a:latin typeface="+mj-lt"/>
                <a:ea typeface="+mj-ea"/>
                <a:cs typeface="+mj-cs"/>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395287" y="1525588"/>
            <a:ext cx="8353425" cy="1460500"/>
          </a:xfrm>
        </p:spPr>
        <p:txBody>
          <a:bodyPr/>
          <a:lstStyle>
            <a:lvl1pPr marL="0" indent="0" algn="l">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Tree>
    <p:extLst>
      <p:ext uri="{BB962C8B-B14F-4D97-AF65-F5344CB8AC3E}">
        <p14:creationId xmlns:p14="http://schemas.microsoft.com/office/powerpoint/2010/main" val="50704348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ektangel 6"/>
          <p:cNvSpPr/>
          <p:nvPr userDrawn="1"/>
        </p:nvSpPr>
        <p:spPr>
          <a:xfrm>
            <a:off x="0" y="804863"/>
            <a:ext cx="9144000" cy="4866109"/>
          </a:xfrm>
          <a:prstGeom prst="rect">
            <a:avLst/>
          </a:prstGeom>
          <a:blipFill dpi="0" rotWithShape="1">
            <a:blip r:embed="rId2" cstate="print"/>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Platshållare för bild 11"/>
          <p:cNvSpPr>
            <a:spLocks noGrp="1"/>
          </p:cNvSpPr>
          <p:nvPr>
            <p:ph type="pic" sz="quarter" idx="13"/>
          </p:nvPr>
        </p:nvSpPr>
        <p:spPr>
          <a:xfrm>
            <a:off x="389575" y="804863"/>
            <a:ext cx="8353425" cy="3871134"/>
          </a:xfrm>
          <a:custGeom>
            <a:avLst/>
            <a:gdLst/>
            <a:ahLst/>
            <a:cxnLst/>
            <a:rect l="l" t="t" r="r" b="b"/>
            <a:pathLst>
              <a:path w="8353425" h="3871134">
                <a:moveTo>
                  <a:pt x="0" y="0"/>
                </a:moveTo>
                <a:lnTo>
                  <a:pt x="8353425" y="0"/>
                </a:lnTo>
                <a:lnTo>
                  <a:pt x="8353425" y="3384376"/>
                </a:lnTo>
                <a:cubicBezTo>
                  <a:pt x="8353425" y="3443215"/>
                  <a:pt x="8212326" y="3557327"/>
                  <a:pt x="8040864" y="3559110"/>
                </a:cubicBezTo>
                <a:cubicBezTo>
                  <a:pt x="7917626" y="3560893"/>
                  <a:pt x="7256782" y="3559110"/>
                  <a:pt x="6917429" y="3559110"/>
                </a:cubicBezTo>
                <a:cubicBezTo>
                  <a:pt x="5976173" y="3557327"/>
                  <a:pt x="4654485" y="3553761"/>
                  <a:pt x="4177606" y="3871134"/>
                </a:cubicBezTo>
                <a:cubicBezTo>
                  <a:pt x="3698940" y="3553761"/>
                  <a:pt x="2379038" y="3557327"/>
                  <a:pt x="1435996" y="3559110"/>
                </a:cubicBezTo>
                <a:cubicBezTo>
                  <a:pt x="1096644" y="3559110"/>
                  <a:pt x="435800" y="3560893"/>
                  <a:pt x="312561" y="3559110"/>
                </a:cubicBezTo>
                <a:cubicBezTo>
                  <a:pt x="141099" y="3557327"/>
                  <a:pt x="0" y="3443215"/>
                  <a:pt x="0" y="3384376"/>
                </a:cubicBezTo>
                <a:close/>
              </a:path>
            </a:pathLst>
          </a:custGeom>
        </p:spPr>
        <p:txBody>
          <a:bodyPr/>
          <a:lstStyle/>
          <a:p>
            <a:endParaRPr lang="sv-SE" dirty="0"/>
          </a:p>
        </p:txBody>
      </p:sp>
      <p:sp>
        <p:nvSpPr>
          <p:cNvPr id="21" name="Platshållare för bild 11"/>
          <p:cNvSpPr>
            <a:spLocks noGrp="1"/>
          </p:cNvSpPr>
          <p:nvPr userDrawn="1"/>
        </p:nvSpPr>
        <p:spPr>
          <a:xfrm>
            <a:off x="395287" y="804863"/>
            <a:ext cx="8353425" cy="3871134"/>
          </a:xfrm>
          <a:custGeom>
            <a:avLst/>
            <a:gdLst/>
            <a:ahLst/>
            <a:cxnLst/>
            <a:rect l="l" t="t" r="r" b="b"/>
            <a:pathLst>
              <a:path w="8353425" h="3871134">
                <a:moveTo>
                  <a:pt x="0" y="0"/>
                </a:moveTo>
                <a:lnTo>
                  <a:pt x="8353425" y="0"/>
                </a:lnTo>
                <a:lnTo>
                  <a:pt x="8353425" y="3384376"/>
                </a:lnTo>
                <a:cubicBezTo>
                  <a:pt x="8353425" y="3443215"/>
                  <a:pt x="8212326" y="3557327"/>
                  <a:pt x="8040864" y="3559110"/>
                </a:cubicBezTo>
                <a:cubicBezTo>
                  <a:pt x="7917626" y="3560893"/>
                  <a:pt x="7256782" y="3559110"/>
                  <a:pt x="6917429" y="3559110"/>
                </a:cubicBezTo>
                <a:cubicBezTo>
                  <a:pt x="5976173" y="3557327"/>
                  <a:pt x="4654485" y="3553761"/>
                  <a:pt x="4177606" y="3871134"/>
                </a:cubicBezTo>
                <a:cubicBezTo>
                  <a:pt x="3698940" y="3553761"/>
                  <a:pt x="2379038" y="3557327"/>
                  <a:pt x="1435996" y="3559110"/>
                </a:cubicBezTo>
                <a:cubicBezTo>
                  <a:pt x="1096644" y="3559110"/>
                  <a:pt x="435800" y="3560893"/>
                  <a:pt x="312561" y="3559110"/>
                </a:cubicBezTo>
                <a:cubicBezTo>
                  <a:pt x="141099" y="3557327"/>
                  <a:pt x="0" y="3443215"/>
                  <a:pt x="0" y="3384376"/>
                </a:cubicBezTo>
                <a:close/>
              </a:path>
            </a:pathLst>
          </a:cu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sv-SE" dirty="0"/>
          </a:p>
        </p:txBody>
      </p:sp>
      <p:sp>
        <p:nvSpPr>
          <p:cNvPr id="2" name="Rubrik 1"/>
          <p:cNvSpPr>
            <a:spLocks noGrp="1"/>
          </p:cNvSpPr>
          <p:nvPr>
            <p:ph type="title"/>
          </p:nvPr>
        </p:nvSpPr>
        <p:spPr>
          <a:xfrm>
            <a:off x="-180000" y="1812926"/>
            <a:ext cx="3960000" cy="1980000"/>
          </a:xfrm>
          <a:prstGeom prst="roundRect">
            <a:avLst>
              <a:gd name="adj" fmla="val 3084"/>
            </a:avLst>
          </a:prstGeom>
          <a:solidFill>
            <a:schemeClr val="bg1"/>
          </a:solidFill>
          <a:ln>
            <a:noFill/>
          </a:ln>
          <a:effectLst>
            <a:outerShdw blurRad="38100" dist="25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76000" rIns="288000" bIns="900000" rtlCol="0" anchor="b">
            <a:noAutofit/>
          </a:bodyPr>
          <a:lstStyle>
            <a:lvl1pPr marL="0" algn="l" defTabSz="914400" rtl="0" eaLnBrk="1" latinLnBrk="0" hangingPunct="1">
              <a:defRPr lang="sv-SE" sz="3200" b="1" kern="1200" dirty="0">
                <a:solidFill>
                  <a:schemeClr val="bg2"/>
                </a:solidFill>
                <a:latin typeface="+mn-lt"/>
                <a:ea typeface="+mn-ea"/>
                <a:cs typeface="+mn-cs"/>
              </a:defRPr>
            </a:lvl1pPr>
          </a:lstStyle>
          <a:p>
            <a:r>
              <a:rPr lang="sv-SE" dirty="0" smtClean="0"/>
              <a:t>Klicka här för att ändra format</a:t>
            </a:r>
            <a:endParaRPr lang="sv-SE" dirty="0"/>
          </a:p>
        </p:txBody>
      </p:sp>
      <p:sp>
        <p:nvSpPr>
          <p:cNvPr id="33" name="Rektangel 32"/>
          <p:cNvSpPr/>
          <p:nvPr userDrawn="1"/>
        </p:nvSpPr>
        <p:spPr>
          <a:xfrm>
            <a:off x="0" y="696863"/>
            <a:ext cx="9144000" cy="108000"/>
          </a:xfrm>
          <a:prstGeom prst="rect">
            <a:avLst/>
          </a:prstGeom>
          <a:solidFill>
            <a:schemeClr val="bg1"/>
          </a:solidFill>
          <a:ln>
            <a:noFill/>
          </a:ln>
          <a:effectLst>
            <a:outerShdw blurRad="38100" dist="254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2"/>
          <p:cNvSpPr>
            <a:spLocks noGrp="1"/>
          </p:cNvSpPr>
          <p:nvPr>
            <p:ph type="body" idx="1"/>
          </p:nvPr>
        </p:nvSpPr>
        <p:spPr>
          <a:xfrm>
            <a:off x="396083" y="2929508"/>
            <a:ext cx="3383917" cy="863418"/>
          </a:xfrm>
        </p:spPr>
        <p:txBody>
          <a:bodyPr lIns="0" rIns="288000" bIns="144000" anchor="t" anchorCtr="0">
            <a:normAutofit/>
          </a:bodyPr>
          <a:lstStyle>
            <a:lvl1pPr marL="0" indent="0">
              <a:spcBef>
                <a:spcPts val="0"/>
              </a:spcBef>
              <a:spcAft>
                <a:spcPts val="0"/>
              </a:spcAft>
              <a:buNone/>
              <a:defRPr sz="16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smtClean="0"/>
              <a:t>Klicka här för att ändra format på bakgrundstexten</a:t>
            </a:r>
          </a:p>
        </p:txBody>
      </p:sp>
    </p:spTree>
    <p:extLst>
      <p:ext uri="{BB962C8B-B14F-4D97-AF65-F5344CB8AC3E}">
        <p14:creationId xmlns:p14="http://schemas.microsoft.com/office/powerpoint/2010/main" val="130897432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å">
    <p:spTree>
      <p:nvGrpSpPr>
        <p:cNvPr id="1" name=""/>
        <p:cNvGrpSpPr/>
        <p:nvPr/>
      </p:nvGrpSpPr>
      <p:grpSpPr>
        <a:xfrm>
          <a:off x="0" y="0"/>
          <a:ext cx="0" cy="0"/>
          <a:chOff x="0" y="0"/>
          <a:chExt cx="0" cy="0"/>
        </a:xfrm>
      </p:grpSpPr>
      <p:sp>
        <p:nvSpPr>
          <p:cNvPr id="7" name="Rektangel 6"/>
          <p:cNvSpPr/>
          <p:nvPr userDrawn="1"/>
        </p:nvSpPr>
        <p:spPr>
          <a:xfrm>
            <a:off x="0" y="804863"/>
            <a:ext cx="9144000" cy="4866109"/>
          </a:xfrm>
          <a:prstGeom prst="rect">
            <a:avLst/>
          </a:prstGeom>
          <a:blipFill dpi="0" rotWithShape="1">
            <a:blip r:embed="rId2" cstate="print"/>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p:cNvSpPr/>
          <p:nvPr userDrawn="1"/>
        </p:nvSpPr>
        <p:spPr>
          <a:xfrm>
            <a:off x="0" y="696863"/>
            <a:ext cx="9144000" cy="108000"/>
          </a:xfrm>
          <a:prstGeom prst="rect">
            <a:avLst/>
          </a:prstGeom>
          <a:solidFill>
            <a:schemeClr val="bg1"/>
          </a:solidFill>
          <a:ln>
            <a:noFill/>
          </a:ln>
          <a:effectLst>
            <a:outerShdw blurRad="38100" dist="254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ubrik 1"/>
          <p:cNvSpPr>
            <a:spLocks noGrp="1"/>
          </p:cNvSpPr>
          <p:nvPr>
            <p:ph type="title"/>
          </p:nvPr>
        </p:nvSpPr>
        <p:spPr>
          <a:xfrm>
            <a:off x="395287" y="804863"/>
            <a:ext cx="8353425" cy="723900"/>
          </a:xfrm>
        </p:spPr>
        <p:txBody>
          <a:bodyPr/>
          <a:lstStyle/>
          <a:p>
            <a:r>
              <a:rPr lang="sv-SE" dirty="0" smtClean="0"/>
              <a:t>Klicka här för att ändra format</a:t>
            </a:r>
            <a:endParaRPr lang="sv-SE" dirty="0"/>
          </a:p>
        </p:txBody>
      </p:sp>
      <p:sp>
        <p:nvSpPr>
          <p:cNvPr id="5" name="Platshållare för datum 3"/>
          <p:cNvSpPr>
            <a:spLocks noGrp="1"/>
          </p:cNvSpPr>
          <p:nvPr>
            <p:ph type="dt" sz="half" idx="2"/>
          </p:nvPr>
        </p:nvSpPr>
        <p:spPr>
          <a:xfrm>
            <a:off x="395287" y="5387066"/>
            <a:ext cx="2133600" cy="283906"/>
          </a:xfrm>
          <a:prstGeom prst="rect">
            <a:avLst/>
          </a:prstGeom>
        </p:spPr>
        <p:txBody>
          <a:bodyPr vert="horz" lIns="0" tIns="72000" rIns="0" bIns="72000" rtlCol="0" anchor="b" anchorCtr="0">
            <a:spAutoFit/>
          </a:bodyPr>
          <a:lstStyle>
            <a:lvl1pPr algn="l">
              <a:defRPr sz="900">
                <a:solidFill>
                  <a:schemeClr val="tx1">
                    <a:tint val="75000"/>
                  </a:schemeClr>
                </a:solidFill>
              </a:defRPr>
            </a:lvl1pPr>
          </a:lstStyle>
          <a:p>
            <a:fld id="{82FCDA80-0923-4E57-ACE9-91D46BE3D95B}" type="datetime1">
              <a:rPr lang="sv-SE" smtClean="0"/>
              <a:pPr/>
              <a:t>2016-04-25</a:t>
            </a:fld>
            <a:endParaRPr lang="sv-SE" dirty="0"/>
          </a:p>
        </p:txBody>
      </p:sp>
      <p:sp>
        <p:nvSpPr>
          <p:cNvPr id="6" name="Platshållare för bildnummer 5"/>
          <p:cNvSpPr>
            <a:spLocks noGrp="1"/>
          </p:cNvSpPr>
          <p:nvPr>
            <p:ph type="sldNum" sz="quarter" idx="4"/>
          </p:nvPr>
        </p:nvSpPr>
        <p:spPr>
          <a:xfrm>
            <a:off x="6615112" y="5387066"/>
            <a:ext cx="2133600" cy="283906"/>
          </a:xfrm>
          <a:prstGeom prst="rect">
            <a:avLst/>
          </a:prstGeom>
        </p:spPr>
        <p:txBody>
          <a:bodyPr vert="horz" lIns="0" tIns="72000" rIns="0" bIns="72000" rtlCol="0" anchor="b" anchorCtr="0">
            <a:spAutoFit/>
          </a:bodyPr>
          <a:lstStyle>
            <a:lvl1pPr algn="r">
              <a:defRPr sz="900">
                <a:solidFill>
                  <a:schemeClr val="tx1">
                    <a:tint val="75000"/>
                  </a:schemeClr>
                </a:solidFill>
              </a:defRPr>
            </a:lvl1pPr>
          </a:lstStyle>
          <a:p>
            <a:fld id="{69B91339-51B8-4691-AC3E-0AFE781C7DDB}" type="slidenum">
              <a:rPr lang="sv-SE" smtClean="0"/>
              <a:pPr/>
              <a:t>‹#›</a:t>
            </a:fld>
            <a:endParaRPr lang="sv-SE"/>
          </a:p>
        </p:txBody>
      </p:sp>
    </p:spTree>
    <p:extLst>
      <p:ext uri="{BB962C8B-B14F-4D97-AF65-F5344CB8AC3E}">
        <p14:creationId xmlns:p14="http://schemas.microsoft.com/office/powerpoint/2010/main" val="288547011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7A38102-D686-4C30-8174-7F43ECD6CC8D}" type="datetime1">
              <a:rPr lang="sv-SE" smtClean="0"/>
              <a:pPr/>
              <a:t>2016-04-25</a:t>
            </a:fld>
            <a:endParaRPr lang="sv-SE"/>
          </a:p>
        </p:txBody>
      </p:sp>
      <p:sp>
        <p:nvSpPr>
          <p:cNvPr id="6" name="Platshållare för bildnummer 5"/>
          <p:cNvSpPr>
            <a:spLocks noGrp="1"/>
          </p:cNvSpPr>
          <p:nvPr>
            <p:ph type="sldNum" sz="quarter" idx="12"/>
          </p:nvPr>
        </p:nvSpPr>
        <p:spPr/>
        <p:txBody>
          <a:bodyPr/>
          <a:lstStyle/>
          <a:p>
            <a:fld id="{69B91339-51B8-4691-AC3E-0AFE781C7DDB}" type="slidenum">
              <a:rPr lang="sv-SE" smtClean="0"/>
              <a:pPr/>
              <a:t>‹#›</a:t>
            </a:fld>
            <a:endParaRPr lang="sv-SE"/>
          </a:p>
        </p:txBody>
      </p:sp>
    </p:spTree>
    <p:extLst>
      <p:ext uri="{BB962C8B-B14F-4D97-AF65-F5344CB8AC3E}">
        <p14:creationId xmlns:p14="http://schemas.microsoft.com/office/powerpoint/2010/main" val="340314351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395288" y="1525588"/>
            <a:ext cx="4032251" cy="3708400"/>
          </a:xfrm>
        </p:spPr>
        <p:txBody>
          <a:bodyPr>
            <a:normAutofit/>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716462" y="1525588"/>
            <a:ext cx="4032249" cy="3708400"/>
          </a:xfrm>
        </p:spPr>
        <p:txBody>
          <a:bodyPr>
            <a:normAutofit/>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datum 4"/>
          <p:cNvSpPr>
            <a:spLocks noGrp="1"/>
          </p:cNvSpPr>
          <p:nvPr>
            <p:ph type="dt" sz="half" idx="10"/>
          </p:nvPr>
        </p:nvSpPr>
        <p:spPr/>
        <p:txBody>
          <a:bodyPr/>
          <a:lstStyle/>
          <a:p>
            <a:fld id="{917DE24E-CEBD-4005-A8DE-014D416EA58C}" type="datetime1">
              <a:rPr lang="sv-SE" smtClean="0"/>
              <a:pPr/>
              <a:t>2016-04-25</a:t>
            </a:fld>
            <a:endParaRPr lang="sv-SE"/>
          </a:p>
        </p:txBody>
      </p:sp>
      <p:sp>
        <p:nvSpPr>
          <p:cNvPr id="7" name="Platshållare för bildnummer 6"/>
          <p:cNvSpPr>
            <a:spLocks noGrp="1"/>
          </p:cNvSpPr>
          <p:nvPr>
            <p:ph type="sldNum" sz="quarter" idx="12"/>
          </p:nvPr>
        </p:nvSpPr>
        <p:spPr/>
        <p:txBody>
          <a:bodyPr/>
          <a:lstStyle/>
          <a:p>
            <a:fld id="{69B91339-51B8-4691-AC3E-0AFE781C7DDB}" type="slidenum">
              <a:rPr lang="sv-SE" smtClean="0"/>
              <a:pPr/>
              <a:t>‹#›</a:t>
            </a:fld>
            <a:endParaRPr lang="sv-SE"/>
          </a:p>
        </p:txBody>
      </p:sp>
    </p:spTree>
    <p:extLst>
      <p:ext uri="{BB962C8B-B14F-4D97-AF65-F5344CB8AC3E}">
        <p14:creationId xmlns:p14="http://schemas.microsoft.com/office/powerpoint/2010/main" val="22243861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395287" y="1525588"/>
            <a:ext cx="4032251" cy="533135"/>
          </a:xfrm>
        </p:spPr>
        <p:txBody>
          <a:bodyPr bIns="72000"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4" name="Platshållare för innehåll 3"/>
          <p:cNvSpPr>
            <a:spLocks noGrp="1"/>
          </p:cNvSpPr>
          <p:nvPr>
            <p:ph sz="half" idx="2"/>
          </p:nvPr>
        </p:nvSpPr>
        <p:spPr>
          <a:xfrm>
            <a:off x="395287" y="2058722"/>
            <a:ext cx="4032251" cy="3175266"/>
          </a:xfrm>
        </p:spPr>
        <p:txBody>
          <a:bodyPr/>
          <a:lstStyle>
            <a:lvl1pPr>
              <a:defRPr sz="16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4"/>
          <p:cNvSpPr>
            <a:spLocks noGrp="1"/>
          </p:cNvSpPr>
          <p:nvPr>
            <p:ph type="body" sz="quarter" idx="3"/>
          </p:nvPr>
        </p:nvSpPr>
        <p:spPr>
          <a:xfrm>
            <a:off x="4716463" y="1525588"/>
            <a:ext cx="4032250" cy="533135"/>
          </a:xfrm>
        </p:spPr>
        <p:txBody>
          <a:bodyPr bIns="72000"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6" name="Platshållare för innehåll 5"/>
          <p:cNvSpPr>
            <a:spLocks noGrp="1"/>
          </p:cNvSpPr>
          <p:nvPr>
            <p:ph sz="quarter" idx="4"/>
          </p:nvPr>
        </p:nvSpPr>
        <p:spPr>
          <a:xfrm>
            <a:off x="4716463" y="2058722"/>
            <a:ext cx="4032250" cy="3175266"/>
          </a:xfrm>
        </p:spPr>
        <p:txBody>
          <a:bodyPr/>
          <a:lstStyle>
            <a:lvl1pPr>
              <a:defRPr sz="16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7" name="Platshållare för datum 6"/>
          <p:cNvSpPr>
            <a:spLocks noGrp="1"/>
          </p:cNvSpPr>
          <p:nvPr>
            <p:ph type="dt" sz="half" idx="10"/>
          </p:nvPr>
        </p:nvSpPr>
        <p:spPr/>
        <p:txBody>
          <a:bodyPr/>
          <a:lstStyle/>
          <a:p>
            <a:fld id="{7B987CB3-76D2-4740-98D5-1E45C4564013}" type="datetime1">
              <a:rPr lang="sv-SE" smtClean="0"/>
              <a:pPr/>
              <a:t>2016-04-25</a:t>
            </a:fld>
            <a:endParaRPr lang="sv-SE"/>
          </a:p>
        </p:txBody>
      </p:sp>
      <p:sp>
        <p:nvSpPr>
          <p:cNvPr id="9" name="Platshållare för bildnummer 8"/>
          <p:cNvSpPr>
            <a:spLocks noGrp="1"/>
          </p:cNvSpPr>
          <p:nvPr>
            <p:ph type="sldNum" sz="quarter" idx="12"/>
          </p:nvPr>
        </p:nvSpPr>
        <p:spPr/>
        <p:txBody>
          <a:bodyPr/>
          <a:lstStyle/>
          <a:p>
            <a:fld id="{69B91339-51B8-4691-AC3E-0AFE781C7DDB}" type="slidenum">
              <a:rPr lang="sv-SE" smtClean="0"/>
              <a:pPr/>
              <a:t>‹#›</a:t>
            </a:fld>
            <a:endParaRPr lang="sv-SE"/>
          </a:p>
        </p:txBody>
      </p:sp>
    </p:spTree>
    <p:extLst>
      <p:ext uri="{BB962C8B-B14F-4D97-AF65-F5344CB8AC3E}">
        <p14:creationId xmlns:p14="http://schemas.microsoft.com/office/powerpoint/2010/main" val="17060136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7A38102-D686-4C30-8174-7F43ECD6CC8D}" type="datetime1">
              <a:rPr lang="sv-SE" smtClean="0"/>
              <a:pPr/>
              <a:t>2016-04-25</a:t>
            </a:fld>
            <a:endParaRPr lang="sv-SE"/>
          </a:p>
        </p:txBody>
      </p:sp>
      <p:sp>
        <p:nvSpPr>
          <p:cNvPr id="6" name="Platshållare för bildnummer 5"/>
          <p:cNvSpPr>
            <a:spLocks noGrp="1"/>
          </p:cNvSpPr>
          <p:nvPr>
            <p:ph type="sldNum" sz="quarter" idx="12"/>
          </p:nvPr>
        </p:nvSpPr>
        <p:spPr/>
        <p:txBody>
          <a:bodyPr/>
          <a:lstStyle/>
          <a:p>
            <a:fld id="{69B91339-51B8-4691-AC3E-0AFE781C7DDB}"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A3F8E01A-97ED-47C9-BE29-C8916311DFE2}" type="datetime1">
              <a:rPr lang="sv-SE" smtClean="0"/>
              <a:pPr/>
              <a:t>2016-04-25</a:t>
            </a:fld>
            <a:endParaRPr lang="sv-SE"/>
          </a:p>
        </p:txBody>
      </p:sp>
      <p:sp>
        <p:nvSpPr>
          <p:cNvPr id="5" name="Platshållare för bildnummer 4"/>
          <p:cNvSpPr>
            <a:spLocks noGrp="1"/>
          </p:cNvSpPr>
          <p:nvPr>
            <p:ph type="sldNum" sz="quarter" idx="12"/>
          </p:nvPr>
        </p:nvSpPr>
        <p:spPr/>
        <p:txBody>
          <a:bodyPr/>
          <a:lstStyle/>
          <a:p>
            <a:fld id="{69B91339-51B8-4691-AC3E-0AFE781C7DDB}" type="slidenum">
              <a:rPr lang="sv-SE" smtClean="0"/>
              <a:pPr/>
              <a:t>‹#›</a:t>
            </a:fld>
            <a:endParaRPr lang="sv-SE"/>
          </a:p>
        </p:txBody>
      </p:sp>
    </p:spTree>
    <p:extLst>
      <p:ext uri="{BB962C8B-B14F-4D97-AF65-F5344CB8AC3E}">
        <p14:creationId xmlns:p14="http://schemas.microsoft.com/office/powerpoint/2010/main" val="307861601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871D9207-AF7E-41B4-B24C-97EC2409047C}" type="datetime1">
              <a:rPr lang="sv-SE" smtClean="0"/>
              <a:pPr/>
              <a:t>2016-04-25</a:t>
            </a:fld>
            <a:endParaRPr lang="sv-SE"/>
          </a:p>
        </p:txBody>
      </p:sp>
      <p:sp>
        <p:nvSpPr>
          <p:cNvPr id="4" name="Platshållare för bildnummer 3"/>
          <p:cNvSpPr>
            <a:spLocks noGrp="1"/>
          </p:cNvSpPr>
          <p:nvPr>
            <p:ph type="sldNum" sz="quarter" idx="12"/>
          </p:nvPr>
        </p:nvSpPr>
        <p:spPr/>
        <p:txBody>
          <a:bodyPr/>
          <a:lstStyle/>
          <a:p>
            <a:fld id="{69B91339-51B8-4691-AC3E-0AFE781C7DDB}" type="slidenum">
              <a:rPr lang="sv-SE" smtClean="0"/>
              <a:pPr/>
              <a:t>‹#›</a:t>
            </a:fld>
            <a:endParaRPr lang="sv-SE"/>
          </a:p>
        </p:txBody>
      </p:sp>
    </p:spTree>
    <p:extLst>
      <p:ext uri="{BB962C8B-B14F-4D97-AF65-F5344CB8AC3E}">
        <p14:creationId xmlns:p14="http://schemas.microsoft.com/office/powerpoint/2010/main" val="38789852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395288" y="1525588"/>
            <a:ext cx="4032251" cy="3708400"/>
          </a:xfrm>
        </p:spPr>
        <p:txBody>
          <a:bodyPr>
            <a:normAutofit/>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716462" y="1525588"/>
            <a:ext cx="4032249" cy="3708400"/>
          </a:xfrm>
        </p:spPr>
        <p:txBody>
          <a:bodyPr>
            <a:normAutofit/>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datum 4"/>
          <p:cNvSpPr>
            <a:spLocks noGrp="1"/>
          </p:cNvSpPr>
          <p:nvPr>
            <p:ph type="dt" sz="half" idx="10"/>
          </p:nvPr>
        </p:nvSpPr>
        <p:spPr/>
        <p:txBody>
          <a:bodyPr/>
          <a:lstStyle/>
          <a:p>
            <a:fld id="{917DE24E-CEBD-4005-A8DE-014D416EA58C}" type="datetime1">
              <a:rPr lang="sv-SE" smtClean="0"/>
              <a:pPr/>
              <a:t>2016-04-25</a:t>
            </a:fld>
            <a:endParaRPr lang="sv-SE"/>
          </a:p>
        </p:txBody>
      </p:sp>
      <p:sp>
        <p:nvSpPr>
          <p:cNvPr id="7" name="Platshållare för bildnummer 6"/>
          <p:cNvSpPr>
            <a:spLocks noGrp="1"/>
          </p:cNvSpPr>
          <p:nvPr>
            <p:ph type="sldNum" sz="quarter" idx="12"/>
          </p:nvPr>
        </p:nvSpPr>
        <p:spPr/>
        <p:txBody>
          <a:bodyPr/>
          <a:lstStyle/>
          <a:p>
            <a:fld id="{69B91339-51B8-4691-AC3E-0AFE781C7DDB}"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395287" y="1525588"/>
            <a:ext cx="4032251" cy="533135"/>
          </a:xfrm>
        </p:spPr>
        <p:txBody>
          <a:bodyPr bIns="72000"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4" name="Platshållare för innehåll 3"/>
          <p:cNvSpPr>
            <a:spLocks noGrp="1"/>
          </p:cNvSpPr>
          <p:nvPr>
            <p:ph sz="half" idx="2"/>
          </p:nvPr>
        </p:nvSpPr>
        <p:spPr>
          <a:xfrm>
            <a:off x="395287" y="2058722"/>
            <a:ext cx="4032251" cy="3175266"/>
          </a:xfrm>
        </p:spPr>
        <p:txBody>
          <a:bodyPr/>
          <a:lstStyle>
            <a:lvl1pPr>
              <a:defRPr sz="16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4"/>
          <p:cNvSpPr>
            <a:spLocks noGrp="1"/>
          </p:cNvSpPr>
          <p:nvPr>
            <p:ph type="body" sz="quarter" idx="3"/>
          </p:nvPr>
        </p:nvSpPr>
        <p:spPr>
          <a:xfrm>
            <a:off x="4716463" y="1525588"/>
            <a:ext cx="4032250" cy="533135"/>
          </a:xfrm>
        </p:spPr>
        <p:txBody>
          <a:bodyPr bIns="72000"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6" name="Platshållare för innehåll 5"/>
          <p:cNvSpPr>
            <a:spLocks noGrp="1"/>
          </p:cNvSpPr>
          <p:nvPr>
            <p:ph sz="quarter" idx="4"/>
          </p:nvPr>
        </p:nvSpPr>
        <p:spPr>
          <a:xfrm>
            <a:off x="4716463" y="2058722"/>
            <a:ext cx="4032250" cy="3175266"/>
          </a:xfrm>
        </p:spPr>
        <p:txBody>
          <a:bodyPr/>
          <a:lstStyle>
            <a:lvl1pPr>
              <a:defRPr sz="16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7" name="Platshållare för datum 6"/>
          <p:cNvSpPr>
            <a:spLocks noGrp="1"/>
          </p:cNvSpPr>
          <p:nvPr>
            <p:ph type="dt" sz="half" idx="10"/>
          </p:nvPr>
        </p:nvSpPr>
        <p:spPr/>
        <p:txBody>
          <a:bodyPr/>
          <a:lstStyle/>
          <a:p>
            <a:fld id="{7B987CB3-76D2-4740-98D5-1E45C4564013}" type="datetime1">
              <a:rPr lang="sv-SE" smtClean="0"/>
              <a:pPr/>
              <a:t>2016-04-25</a:t>
            </a:fld>
            <a:endParaRPr lang="sv-SE"/>
          </a:p>
        </p:txBody>
      </p:sp>
      <p:sp>
        <p:nvSpPr>
          <p:cNvPr id="9" name="Platshållare för bildnummer 8"/>
          <p:cNvSpPr>
            <a:spLocks noGrp="1"/>
          </p:cNvSpPr>
          <p:nvPr>
            <p:ph type="sldNum" sz="quarter" idx="12"/>
          </p:nvPr>
        </p:nvSpPr>
        <p:spPr/>
        <p:txBody>
          <a:bodyPr/>
          <a:lstStyle/>
          <a:p>
            <a:fld id="{69B91339-51B8-4691-AC3E-0AFE781C7DDB}"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A3F8E01A-97ED-47C9-BE29-C8916311DFE2}" type="datetime1">
              <a:rPr lang="sv-SE" smtClean="0"/>
              <a:pPr/>
              <a:t>2016-04-25</a:t>
            </a:fld>
            <a:endParaRPr lang="sv-SE"/>
          </a:p>
        </p:txBody>
      </p:sp>
      <p:sp>
        <p:nvSpPr>
          <p:cNvPr id="5" name="Platshållare för bildnummer 4"/>
          <p:cNvSpPr>
            <a:spLocks noGrp="1"/>
          </p:cNvSpPr>
          <p:nvPr>
            <p:ph type="sldNum" sz="quarter" idx="12"/>
          </p:nvPr>
        </p:nvSpPr>
        <p:spPr/>
        <p:txBody>
          <a:bodyPr/>
          <a:lstStyle/>
          <a:p>
            <a:fld id="{69B91339-51B8-4691-AC3E-0AFE781C7DDB}"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172136"/>
            <a:ext cx="9144000" cy="553244"/>
          </a:xfrm>
          <a:prstGeom prst="rect">
            <a:avLst/>
          </a:prstGeom>
        </p:spPr>
      </p:pic>
      <p:sp>
        <p:nvSpPr>
          <p:cNvPr id="2" name="Platshållare för datum 1"/>
          <p:cNvSpPr>
            <a:spLocks noGrp="1"/>
          </p:cNvSpPr>
          <p:nvPr>
            <p:ph type="dt" sz="half" idx="10"/>
          </p:nvPr>
        </p:nvSpPr>
        <p:spPr/>
        <p:txBody>
          <a:bodyPr/>
          <a:lstStyle/>
          <a:p>
            <a:fld id="{871D9207-AF7E-41B4-B24C-97EC2409047C}" type="datetime1">
              <a:rPr lang="sv-SE" smtClean="0"/>
              <a:pPr/>
              <a:t>2016-04-25</a:t>
            </a:fld>
            <a:endParaRPr lang="sv-SE"/>
          </a:p>
        </p:txBody>
      </p:sp>
      <p:sp>
        <p:nvSpPr>
          <p:cNvPr id="4" name="Platshållare för bildnummer 3"/>
          <p:cNvSpPr>
            <a:spLocks noGrp="1"/>
          </p:cNvSpPr>
          <p:nvPr>
            <p:ph type="sldNum" sz="quarter" idx="12"/>
          </p:nvPr>
        </p:nvSpPr>
        <p:spPr/>
        <p:txBody>
          <a:bodyPr/>
          <a:lstStyle/>
          <a:p>
            <a:fld id="{69B91339-51B8-4691-AC3E-0AFE781C7DDB}"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Rektangel 6"/>
          <p:cNvSpPr/>
          <p:nvPr userDrawn="1"/>
        </p:nvSpPr>
        <p:spPr>
          <a:xfrm>
            <a:off x="0" y="1"/>
            <a:ext cx="9144000" cy="5670972"/>
          </a:xfrm>
          <a:prstGeom prst="rect">
            <a:avLst/>
          </a:prstGeom>
          <a:blipFill dpi="0" rotWithShape="1">
            <a:blip r:embed="rId2" cstate="print"/>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p:nvPr>
        </p:nvSpPr>
        <p:spPr>
          <a:xfrm>
            <a:off x="395288" y="807766"/>
            <a:ext cx="8353424" cy="728970"/>
          </a:xfrm>
        </p:spPr>
        <p:txBody>
          <a:bodyPr vert="horz" lIns="0" tIns="180000" rIns="0" bIns="108000" rtlCol="0" anchor="t" anchorCtr="0">
            <a:spAutoFit/>
          </a:bodyPr>
          <a:lstStyle>
            <a:lvl1pPr algn="l" defTabSz="914400" rtl="0" eaLnBrk="1" latinLnBrk="0" hangingPunct="1">
              <a:spcBef>
                <a:spcPct val="0"/>
              </a:spcBef>
              <a:buNone/>
              <a:defRPr lang="sv-SE" sz="2800" kern="1200" dirty="0" smtClean="0">
                <a:solidFill>
                  <a:schemeClr val="bg2"/>
                </a:solidFill>
                <a:latin typeface="+mj-lt"/>
                <a:ea typeface="+mj-ea"/>
                <a:cs typeface="+mj-cs"/>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395287" y="1525588"/>
            <a:ext cx="8353425" cy="1460500"/>
          </a:xfrm>
        </p:spPr>
        <p:txBody>
          <a:bodyPr/>
          <a:lstStyle>
            <a:lvl1pPr marL="0" indent="0" algn="l">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Tree>
    <p:extLst>
      <p:ext uri="{BB962C8B-B14F-4D97-AF65-F5344CB8AC3E}">
        <p14:creationId xmlns:p14="http://schemas.microsoft.com/office/powerpoint/2010/main" val="37139263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ektangel 6"/>
          <p:cNvSpPr/>
          <p:nvPr userDrawn="1"/>
        </p:nvSpPr>
        <p:spPr>
          <a:xfrm>
            <a:off x="0" y="804863"/>
            <a:ext cx="9144000" cy="4866109"/>
          </a:xfrm>
          <a:prstGeom prst="rect">
            <a:avLst/>
          </a:prstGeom>
          <a:blipFill dpi="0" rotWithShape="1">
            <a:blip r:embed="rId2" cstate="print"/>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Platshållare för bild 11"/>
          <p:cNvSpPr>
            <a:spLocks noGrp="1"/>
          </p:cNvSpPr>
          <p:nvPr>
            <p:ph type="pic" sz="quarter" idx="13"/>
          </p:nvPr>
        </p:nvSpPr>
        <p:spPr>
          <a:xfrm>
            <a:off x="389575" y="804863"/>
            <a:ext cx="8353425" cy="3871134"/>
          </a:xfrm>
          <a:custGeom>
            <a:avLst/>
            <a:gdLst/>
            <a:ahLst/>
            <a:cxnLst/>
            <a:rect l="l" t="t" r="r" b="b"/>
            <a:pathLst>
              <a:path w="8353425" h="3871134">
                <a:moveTo>
                  <a:pt x="0" y="0"/>
                </a:moveTo>
                <a:lnTo>
                  <a:pt x="8353425" y="0"/>
                </a:lnTo>
                <a:lnTo>
                  <a:pt x="8353425" y="3384376"/>
                </a:lnTo>
                <a:cubicBezTo>
                  <a:pt x="8353425" y="3443215"/>
                  <a:pt x="8212326" y="3557327"/>
                  <a:pt x="8040864" y="3559110"/>
                </a:cubicBezTo>
                <a:cubicBezTo>
                  <a:pt x="7917626" y="3560893"/>
                  <a:pt x="7256782" y="3559110"/>
                  <a:pt x="6917429" y="3559110"/>
                </a:cubicBezTo>
                <a:cubicBezTo>
                  <a:pt x="5976173" y="3557327"/>
                  <a:pt x="4654485" y="3553761"/>
                  <a:pt x="4177606" y="3871134"/>
                </a:cubicBezTo>
                <a:cubicBezTo>
                  <a:pt x="3698940" y="3553761"/>
                  <a:pt x="2379038" y="3557327"/>
                  <a:pt x="1435996" y="3559110"/>
                </a:cubicBezTo>
                <a:cubicBezTo>
                  <a:pt x="1096644" y="3559110"/>
                  <a:pt x="435800" y="3560893"/>
                  <a:pt x="312561" y="3559110"/>
                </a:cubicBezTo>
                <a:cubicBezTo>
                  <a:pt x="141099" y="3557327"/>
                  <a:pt x="0" y="3443215"/>
                  <a:pt x="0" y="3384376"/>
                </a:cubicBezTo>
                <a:close/>
              </a:path>
            </a:pathLst>
          </a:custGeom>
        </p:spPr>
        <p:txBody>
          <a:bodyPr/>
          <a:lstStyle/>
          <a:p>
            <a:endParaRPr lang="sv-SE" dirty="0"/>
          </a:p>
        </p:txBody>
      </p:sp>
      <p:sp>
        <p:nvSpPr>
          <p:cNvPr id="21" name="Platshållare för bild 11"/>
          <p:cNvSpPr>
            <a:spLocks noGrp="1"/>
          </p:cNvSpPr>
          <p:nvPr userDrawn="1"/>
        </p:nvSpPr>
        <p:spPr>
          <a:xfrm>
            <a:off x="395287" y="804863"/>
            <a:ext cx="8353425" cy="3871134"/>
          </a:xfrm>
          <a:custGeom>
            <a:avLst/>
            <a:gdLst/>
            <a:ahLst/>
            <a:cxnLst/>
            <a:rect l="l" t="t" r="r" b="b"/>
            <a:pathLst>
              <a:path w="8353425" h="3871134">
                <a:moveTo>
                  <a:pt x="0" y="0"/>
                </a:moveTo>
                <a:lnTo>
                  <a:pt x="8353425" y="0"/>
                </a:lnTo>
                <a:lnTo>
                  <a:pt x="8353425" y="3384376"/>
                </a:lnTo>
                <a:cubicBezTo>
                  <a:pt x="8353425" y="3443215"/>
                  <a:pt x="8212326" y="3557327"/>
                  <a:pt x="8040864" y="3559110"/>
                </a:cubicBezTo>
                <a:cubicBezTo>
                  <a:pt x="7917626" y="3560893"/>
                  <a:pt x="7256782" y="3559110"/>
                  <a:pt x="6917429" y="3559110"/>
                </a:cubicBezTo>
                <a:cubicBezTo>
                  <a:pt x="5976173" y="3557327"/>
                  <a:pt x="4654485" y="3553761"/>
                  <a:pt x="4177606" y="3871134"/>
                </a:cubicBezTo>
                <a:cubicBezTo>
                  <a:pt x="3698940" y="3553761"/>
                  <a:pt x="2379038" y="3557327"/>
                  <a:pt x="1435996" y="3559110"/>
                </a:cubicBezTo>
                <a:cubicBezTo>
                  <a:pt x="1096644" y="3559110"/>
                  <a:pt x="435800" y="3560893"/>
                  <a:pt x="312561" y="3559110"/>
                </a:cubicBezTo>
                <a:cubicBezTo>
                  <a:pt x="141099" y="3557327"/>
                  <a:pt x="0" y="3443215"/>
                  <a:pt x="0" y="3384376"/>
                </a:cubicBezTo>
                <a:close/>
              </a:path>
            </a:pathLst>
          </a:cu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sv-SE" dirty="0"/>
          </a:p>
        </p:txBody>
      </p:sp>
      <p:sp>
        <p:nvSpPr>
          <p:cNvPr id="2" name="Rubrik 1"/>
          <p:cNvSpPr>
            <a:spLocks noGrp="1"/>
          </p:cNvSpPr>
          <p:nvPr>
            <p:ph type="title"/>
          </p:nvPr>
        </p:nvSpPr>
        <p:spPr>
          <a:xfrm>
            <a:off x="-180000" y="1812926"/>
            <a:ext cx="3960000" cy="1980000"/>
          </a:xfrm>
          <a:prstGeom prst="roundRect">
            <a:avLst>
              <a:gd name="adj" fmla="val 3084"/>
            </a:avLst>
          </a:prstGeom>
          <a:solidFill>
            <a:schemeClr val="bg1"/>
          </a:solidFill>
          <a:ln>
            <a:noFill/>
          </a:ln>
          <a:effectLst>
            <a:outerShdw blurRad="38100" dist="25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76000" rIns="288000" bIns="900000" rtlCol="0" anchor="b">
            <a:noAutofit/>
          </a:bodyPr>
          <a:lstStyle>
            <a:lvl1pPr marL="0" algn="l" defTabSz="914400" rtl="0" eaLnBrk="1" latinLnBrk="0" hangingPunct="1">
              <a:defRPr lang="sv-SE" sz="3200" b="1" kern="1200" dirty="0">
                <a:solidFill>
                  <a:schemeClr val="bg2"/>
                </a:solidFill>
                <a:latin typeface="+mn-lt"/>
                <a:ea typeface="+mn-ea"/>
                <a:cs typeface="+mn-cs"/>
              </a:defRPr>
            </a:lvl1pPr>
          </a:lstStyle>
          <a:p>
            <a:r>
              <a:rPr lang="sv-SE" dirty="0" smtClean="0"/>
              <a:t>Klicka här för att ändra format</a:t>
            </a:r>
            <a:endParaRPr lang="sv-SE" dirty="0"/>
          </a:p>
        </p:txBody>
      </p:sp>
      <p:sp>
        <p:nvSpPr>
          <p:cNvPr id="33" name="Rektangel 32"/>
          <p:cNvSpPr/>
          <p:nvPr userDrawn="1"/>
        </p:nvSpPr>
        <p:spPr>
          <a:xfrm>
            <a:off x="0" y="696863"/>
            <a:ext cx="9144000" cy="108000"/>
          </a:xfrm>
          <a:prstGeom prst="rect">
            <a:avLst/>
          </a:prstGeom>
          <a:solidFill>
            <a:schemeClr val="bg1"/>
          </a:solidFill>
          <a:ln>
            <a:noFill/>
          </a:ln>
          <a:effectLst>
            <a:outerShdw blurRad="38100" dist="254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2"/>
          <p:cNvSpPr>
            <a:spLocks noGrp="1"/>
          </p:cNvSpPr>
          <p:nvPr>
            <p:ph type="body" idx="1"/>
          </p:nvPr>
        </p:nvSpPr>
        <p:spPr>
          <a:xfrm>
            <a:off x="396083" y="2929508"/>
            <a:ext cx="3383917" cy="863418"/>
          </a:xfrm>
        </p:spPr>
        <p:txBody>
          <a:bodyPr lIns="0" rIns="288000" bIns="144000" anchor="t" anchorCtr="0">
            <a:normAutofit/>
          </a:bodyPr>
          <a:lstStyle>
            <a:lvl1pPr marL="0" indent="0">
              <a:spcBef>
                <a:spcPts val="0"/>
              </a:spcBef>
              <a:spcAft>
                <a:spcPts val="0"/>
              </a:spcAft>
              <a:buNone/>
              <a:defRPr sz="16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smtClean="0"/>
              <a:t>Klicka här för att ändra format på bakgrundstexten</a:t>
            </a:r>
          </a:p>
        </p:txBody>
      </p:sp>
    </p:spTree>
    <p:extLst>
      <p:ext uri="{BB962C8B-B14F-4D97-AF65-F5344CB8AC3E}">
        <p14:creationId xmlns:p14="http://schemas.microsoft.com/office/powerpoint/2010/main" val="1159480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 Target="../slides/slide10.xml"/><Relationship Id="rId5" Type="http://schemas.openxmlformats.org/officeDocument/2006/relationships/slideLayout" Target="../slideLayouts/slideLayout5.xml"/><Relationship Id="rId10" Type="http://schemas.openxmlformats.org/officeDocument/2006/relationships/slide" Target="../slides/slide2.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 Target="../slides/slide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1.png"/><Relationship Id="rId5" Type="http://schemas.openxmlformats.org/officeDocument/2006/relationships/slideLayout" Target="../slideLayouts/slideLayout12.xml"/><Relationship Id="rId10" Type="http://schemas.openxmlformats.org/officeDocument/2006/relationships/slide" Target="../slides/slide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 Target="../slides/slide10.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 Target="../slides/slide2.xml"/><Relationship Id="rId5" Type="http://schemas.openxmlformats.org/officeDocument/2006/relationships/slideLayout" Target="../slideLayouts/slideLayout20.xml"/><Relationship Id="rId10" Type="http://schemas.openxmlformats.org/officeDocument/2006/relationships/image" Target="../media/image1.png"/><Relationship Id="rId4" Type="http://schemas.openxmlformats.org/officeDocument/2006/relationships/slideLayout" Target="../slideLayouts/slideLayout1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 Target="../slides/slide1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 Target="../slides/slide2.xml"/><Relationship Id="rId5" Type="http://schemas.openxmlformats.org/officeDocument/2006/relationships/slideLayout" Target="../slideLayouts/slideLayout28.xml"/><Relationship Id="rId10" Type="http://schemas.openxmlformats.org/officeDocument/2006/relationships/image" Target="../media/image1.png"/><Relationship Id="rId4" Type="http://schemas.openxmlformats.org/officeDocument/2006/relationships/slideLayout" Target="../slideLayouts/slideLayout27.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95287" y="804863"/>
            <a:ext cx="8353425" cy="728970"/>
          </a:xfrm>
          <a:prstGeom prst="rect">
            <a:avLst/>
          </a:prstGeom>
        </p:spPr>
        <p:txBody>
          <a:bodyPr vert="horz" lIns="0" tIns="180000" rIns="0" bIns="108000" rtlCol="0" anchor="t" anchorCtr="0">
            <a:sp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395287" y="1525588"/>
            <a:ext cx="8353425" cy="3708402"/>
          </a:xfrm>
          <a:prstGeom prst="rect">
            <a:avLst/>
          </a:prstGeom>
        </p:spPr>
        <p:txBody>
          <a:bodyPr vert="horz" lIns="0" tIns="0" rIns="0" bIns="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395287" y="5387066"/>
            <a:ext cx="2133600" cy="283906"/>
          </a:xfrm>
          <a:prstGeom prst="rect">
            <a:avLst/>
          </a:prstGeom>
        </p:spPr>
        <p:txBody>
          <a:bodyPr vert="horz" lIns="0" tIns="72000" rIns="0" bIns="72000" rtlCol="0" anchor="b" anchorCtr="0">
            <a:spAutoFit/>
          </a:bodyPr>
          <a:lstStyle>
            <a:lvl1pPr algn="l">
              <a:defRPr sz="900">
                <a:solidFill>
                  <a:schemeClr val="bg1"/>
                </a:solidFill>
              </a:defRPr>
            </a:lvl1pPr>
          </a:lstStyle>
          <a:p>
            <a:fld id="{82FCDA80-0923-4E57-ACE9-91D46BE3D95B}" type="datetime1">
              <a:rPr lang="sv-SE" smtClean="0"/>
              <a:pPr/>
              <a:t>2016-04-25</a:t>
            </a:fld>
            <a:endParaRPr lang="sv-SE" dirty="0"/>
          </a:p>
        </p:txBody>
      </p:sp>
      <p:sp>
        <p:nvSpPr>
          <p:cNvPr id="6" name="Platshållare för bildnummer 5"/>
          <p:cNvSpPr>
            <a:spLocks noGrp="1"/>
          </p:cNvSpPr>
          <p:nvPr>
            <p:ph type="sldNum" sz="quarter" idx="4"/>
          </p:nvPr>
        </p:nvSpPr>
        <p:spPr>
          <a:xfrm>
            <a:off x="6615112" y="5387066"/>
            <a:ext cx="2133600" cy="283906"/>
          </a:xfrm>
          <a:prstGeom prst="rect">
            <a:avLst/>
          </a:prstGeom>
        </p:spPr>
        <p:txBody>
          <a:bodyPr vert="horz" lIns="0" tIns="72000" rIns="0" bIns="72000" rtlCol="0" anchor="b" anchorCtr="0">
            <a:spAutoFit/>
          </a:bodyPr>
          <a:lstStyle>
            <a:lvl1pPr algn="r">
              <a:defRPr sz="900">
                <a:solidFill>
                  <a:schemeClr val="bg1"/>
                </a:solidFill>
              </a:defRPr>
            </a:lvl1pPr>
          </a:lstStyle>
          <a:p>
            <a:fld id="{69B91339-51B8-4691-AC3E-0AFE781C7DDB}" type="slidenum">
              <a:rPr lang="sv-SE" smtClean="0"/>
              <a:pPr/>
              <a:t>‹#›</a:t>
            </a:fld>
            <a:endParaRPr lang="sv-SE" dirty="0"/>
          </a:p>
        </p:txBody>
      </p:sp>
      <p:sp>
        <p:nvSpPr>
          <p:cNvPr id="7" name="Rektangel 6"/>
          <p:cNvSpPr/>
          <p:nvPr/>
        </p:nvSpPr>
        <p:spPr>
          <a:xfrm>
            <a:off x="0" y="1"/>
            <a:ext cx="9144000" cy="625474"/>
          </a:xfrm>
          <a:prstGeom prst="rect">
            <a:avLst/>
          </a:prstGeom>
          <a:solidFill>
            <a:schemeClr val="bg1"/>
          </a:solidFill>
          <a:ln>
            <a:noFill/>
          </a:ln>
          <a:effectLst>
            <a:outerShdw blurRad="38100" dist="254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0" y="5679000"/>
            <a:ext cx="9144000" cy="3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hlinkClick r:id="" action="ppaction://hlinkshowjump?jump=firstslide"/>
          </p:cNvPr>
          <p:cNvPicPr>
            <a:picLocks noChangeAspect="1"/>
          </p:cNvPicPr>
          <p:nvPr/>
        </p:nvPicPr>
        <p:blipFill rotWithShape="1">
          <a:blip r:embed="rId9" cstate="print">
            <a:extLst>
              <a:ext uri="{28A0092B-C50C-407E-A947-70E740481C1C}">
                <a14:useLocalDpi xmlns:a14="http://schemas.microsoft.com/office/drawing/2010/main" val="0"/>
              </a:ext>
            </a:extLst>
          </a:blip>
          <a:srcRect b="30629"/>
          <a:stretch/>
        </p:blipFill>
        <p:spPr>
          <a:xfrm>
            <a:off x="7747912" y="195657"/>
            <a:ext cx="1000800" cy="285356"/>
          </a:xfrm>
          <a:prstGeom prst="rect">
            <a:avLst/>
          </a:prstGeom>
        </p:spPr>
      </p:pic>
      <p:sp>
        <p:nvSpPr>
          <p:cNvPr id="21" name="textruta 20">
            <a:hlinkClick r:id="rId10" action="ppaction://hlinksldjump"/>
          </p:cNvPr>
          <p:cNvSpPr txBox="1"/>
          <p:nvPr userDrawn="1"/>
        </p:nvSpPr>
        <p:spPr>
          <a:xfrm>
            <a:off x="323850" y="165481"/>
            <a:ext cx="1501355" cy="315532"/>
          </a:xfrm>
          <a:prstGeom prst="rect">
            <a:avLst/>
          </a:prstGeom>
          <a:solidFill>
            <a:schemeClr val="bg1"/>
          </a:solidFill>
        </p:spPr>
        <p:txBody>
          <a:bodyPr wrap="none" lIns="72000" tIns="64800" rIns="72000" bIns="64800" rtlCol="0">
            <a:spAutoFit/>
          </a:bodyPr>
          <a:lstStyle>
            <a:defPPr>
              <a:defRPr lang="sv-SE"/>
            </a:defPPr>
            <a:lvl1pPr>
              <a:defRPr sz="1200" b="1">
                <a:solidFill>
                  <a:schemeClr val="bg2">
                    <a:lumMod val="60000"/>
                    <a:lumOff val="40000"/>
                  </a:schemeClr>
                </a:solidFill>
              </a:defRPr>
            </a:lvl1pPr>
          </a:lstStyle>
          <a:p>
            <a:pPr lvl="0"/>
            <a:r>
              <a:rPr lang="sv-SE" dirty="0" smtClean="0"/>
              <a:t>DEDICARE I KORTHET</a:t>
            </a:r>
            <a:endParaRPr lang="sv-SE" dirty="0"/>
          </a:p>
        </p:txBody>
      </p:sp>
      <p:sp>
        <p:nvSpPr>
          <p:cNvPr id="23" name="textruta 22">
            <a:hlinkClick r:id="rId11" action="ppaction://hlinksldjump"/>
          </p:cNvPr>
          <p:cNvSpPr txBox="1"/>
          <p:nvPr userDrawn="1"/>
        </p:nvSpPr>
        <p:spPr>
          <a:xfrm>
            <a:off x="1974009" y="165480"/>
            <a:ext cx="1518154" cy="315532"/>
          </a:xfrm>
          <a:prstGeom prst="rect">
            <a:avLst/>
          </a:prstGeom>
          <a:solidFill>
            <a:schemeClr val="bg1"/>
          </a:solidFill>
        </p:spPr>
        <p:txBody>
          <a:bodyPr wrap="none" lIns="72000" tIns="64800" rIns="72000" bIns="64800" rtlCol="0">
            <a:spAutoFit/>
          </a:bodyPr>
          <a:lstStyle/>
          <a:p>
            <a:r>
              <a:rPr lang="sv-SE" sz="1200" b="1" dirty="0" smtClean="0">
                <a:solidFill>
                  <a:schemeClr val="bg2">
                    <a:lumMod val="60000"/>
                    <a:lumOff val="40000"/>
                  </a:schemeClr>
                </a:solidFill>
              </a:rPr>
              <a:t>EKONOMISKT UTFALL</a:t>
            </a:r>
            <a:endParaRPr lang="sv-SE" sz="1200" b="1" dirty="0">
              <a:solidFill>
                <a:schemeClr val="bg2">
                  <a:lumMod val="60000"/>
                  <a:lumOff val="40000"/>
                </a:scheme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712" r:id="rId2"/>
    <p:sldLayoutId id="2147483690" r:id="rId3"/>
    <p:sldLayoutId id="2147483692" r:id="rId4"/>
    <p:sldLayoutId id="2147483693" r:id="rId5"/>
    <p:sldLayoutId id="2147483694" r:id="rId6"/>
    <p:sldLayoutId id="2147483695" r:id="rId7"/>
  </p:sldLayoutIdLst>
  <p:timing>
    <p:tnLst>
      <p:par>
        <p:cTn id="1" dur="indefinite" restart="never" nodeType="tmRoot"/>
      </p:par>
    </p:tnLst>
  </p:timing>
  <p:hf hdr="0" ftr="0"/>
  <p:txStyles>
    <p:titleStyle>
      <a:lvl1pPr algn="l" defTabSz="914400" rtl="0" eaLnBrk="1" latinLnBrk="0" hangingPunct="1">
        <a:spcBef>
          <a:spcPct val="0"/>
        </a:spcBef>
        <a:buNone/>
        <a:defRPr sz="2800" kern="1200">
          <a:solidFill>
            <a:schemeClr val="bg2"/>
          </a:solidFill>
          <a:latin typeface="+mj-lt"/>
          <a:ea typeface="+mj-ea"/>
          <a:cs typeface="+mj-cs"/>
        </a:defRPr>
      </a:lvl1pPr>
    </p:titleStyle>
    <p:bodyStyle>
      <a:lvl1pPr marL="179388" indent="-179388" algn="l" defTabSz="914400" rtl="0" eaLnBrk="1" latinLnBrk="0" hangingPunct="1">
        <a:spcBef>
          <a:spcPts val="500"/>
        </a:spcBef>
        <a:spcAft>
          <a:spcPts val="300"/>
        </a:spcAft>
        <a:buFont typeface="Arial" pitchFamily="34" charset="0"/>
        <a:buChar char="•"/>
        <a:defRPr sz="1600" kern="1200">
          <a:solidFill>
            <a:schemeClr val="bg2"/>
          </a:solidFill>
          <a:latin typeface="+mn-lt"/>
          <a:ea typeface="+mn-ea"/>
          <a:cs typeface="+mn-cs"/>
        </a:defRPr>
      </a:lvl1pPr>
      <a:lvl2pPr marL="358775" indent="-179388" algn="l" defTabSz="914400" rtl="0" eaLnBrk="1" latinLnBrk="0" hangingPunct="1">
        <a:spcBef>
          <a:spcPts val="300"/>
        </a:spcBef>
        <a:spcAft>
          <a:spcPts val="300"/>
        </a:spcAft>
        <a:buFont typeface="Arial" pitchFamily="34" charset="0"/>
        <a:buChar char="•"/>
        <a:defRPr sz="1400" kern="1200">
          <a:solidFill>
            <a:schemeClr val="bg2"/>
          </a:solidFill>
          <a:latin typeface="+mn-lt"/>
          <a:ea typeface="+mn-ea"/>
          <a:cs typeface="+mn-cs"/>
        </a:defRPr>
      </a:lvl2pPr>
      <a:lvl3pPr marL="538163" indent="-179388" algn="l" defTabSz="914400" rtl="0" eaLnBrk="1" latinLnBrk="0" hangingPunct="1">
        <a:spcBef>
          <a:spcPts val="300"/>
        </a:spcBef>
        <a:spcAft>
          <a:spcPts val="200"/>
        </a:spcAft>
        <a:buFont typeface="Arial" pitchFamily="34" charset="0"/>
        <a:buChar char="•"/>
        <a:defRPr sz="1400" kern="1200">
          <a:solidFill>
            <a:schemeClr val="bg2"/>
          </a:solidFill>
          <a:latin typeface="+mn-lt"/>
          <a:ea typeface="+mn-ea"/>
          <a:cs typeface="+mn-cs"/>
        </a:defRPr>
      </a:lvl3pPr>
      <a:lvl4pPr marL="717550" indent="-179388" algn="l" defTabSz="914400" rtl="0" eaLnBrk="1" latinLnBrk="0" hangingPunct="1">
        <a:spcBef>
          <a:spcPts val="200"/>
        </a:spcBef>
        <a:spcAft>
          <a:spcPts val="200"/>
        </a:spcAft>
        <a:buFont typeface="Arial" pitchFamily="34" charset="0"/>
        <a:buChar char="•"/>
        <a:defRPr sz="1400" kern="1200">
          <a:solidFill>
            <a:schemeClr val="bg2"/>
          </a:solidFill>
          <a:latin typeface="+mn-lt"/>
          <a:ea typeface="+mn-ea"/>
          <a:cs typeface="+mn-cs"/>
        </a:defRPr>
      </a:lvl4pPr>
      <a:lvl5pPr marL="896938" indent="-179388" algn="l" defTabSz="914400" rtl="0" eaLnBrk="1" latinLnBrk="0" hangingPunct="1">
        <a:spcBef>
          <a:spcPts val="200"/>
        </a:spcBef>
        <a:spcAft>
          <a:spcPts val="200"/>
        </a:spcAft>
        <a:buFont typeface="Arial" pitchFamily="34" charset="0"/>
        <a:buChar char="•"/>
        <a:defRPr sz="14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95287" y="804863"/>
            <a:ext cx="8353425" cy="728970"/>
          </a:xfrm>
          <a:prstGeom prst="rect">
            <a:avLst/>
          </a:prstGeom>
        </p:spPr>
        <p:txBody>
          <a:bodyPr vert="horz" lIns="0" tIns="180000" rIns="0" bIns="108000" rtlCol="0" anchor="t" anchorCtr="0">
            <a:sp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395287" y="1525588"/>
            <a:ext cx="8353425" cy="3708402"/>
          </a:xfrm>
          <a:prstGeom prst="rect">
            <a:avLst/>
          </a:prstGeom>
        </p:spPr>
        <p:txBody>
          <a:bodyPr vert="horz" lIns="0" tIns="0" rIns="0" bIns="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395287" y="5387066"/>
            <a:ext cx="2133600" cy="283906"/>
          </a:xfrm>
          <a:prstGeom prst="rect">
            <a:avLst/>
          </a:prstGeom>
        </p:spPr>
        <p:txBody>
          <a:bodyPr vert="horz" lIns="0" tIns="72000" rIns="0" bIns="72000" rtlCol="0" anchor="b" anchorCtr="0">
            <a:spAutoFit/>
          </a:bodyPr>
          <a:lstStyle>
            <a:lvl1pPr algn="l">
              <a:defRPr sz="900">
                <a:solidFill>
                  <a:schemeClr val="bg2">
                    <a:lumMod val="60000"/>
                    <a:lumOff val="40000"/>
                  </a:schemeClr>
                </a:solidFill>
              </a:defRPr>
            </a:lvl1pPr>
          </a:lstStyle>
          <a:p>
            <a:fld id="{82FCDA80-0923-4E57-ACE9-91D46BE3D95B}" type="datetime1">
              <a:rPr lang="sv-SE" smtClean="0"/>
              <a:pPr/>
              <a:t>2016-04-25</a:t>
            </a:fld>
            <a:endParaRPr lang="sv-SE" dirty="0"/>
          </a:p>
        </p:txBody>
      </p:sp>
      <p:sp>
        <p:nvSpPr>
          <p:cNvPr id="6" name="Platshållare för bildnummer 5"/>
          <p:cNvSpPr>
            <a:spLocks noGrp="1"/>
          </p:cNvSpPr>
          <p:nvPr>
            <p:ph type="sldNum" sz="quarter" idx="4"/>
          </p:nvPr>
        </p:nvSpPr>
        <p:spPr>
          <a:xfrm>
            <a:off x="6615112" y="5387066"/>
            <a:ext cx="2133600" cy="283906"/>
          </a:xfrm>
          <a:prstGeom prst="rect">
            <a:avLst/>
          </a:prstGeom>
        </p:spPr>
        <p:txBody>
          <a:bodyPr vert="horz" lIns="0" tIns="72000" rIns="0" bIns="72000" rtlCol="0" anchor="b" anchorCtr="0">
            <a:spAutoFit/>
          </a:bodyPr>
          <a:lstStyle>
            <a:lvl1pPr algn="r">
              <a:defRPr sz="900">
                <a:solidFill>
                  <a:schemeClr val="bg2">
                    <a:lumMod val="60000"/>
                    <a:lumOff val="40000"/>
                  </a:schemeClr>
                </a:solidFill>
              </a:defRPr>
            </a:lvl1pPr>
          </a:lstStyle>
          <a:p>
            <a:fld id="{69B91339-51B8-4691-AC3E-0AFE781C7DDB}" type="slidenum">
              <a:rPr lang="sv-SE" smtClean="0"/>
              <a:pPr/>
              <a:t>‹#›</a:t>
            </a:fld>
            <a:endParaRPr lang="sv-SE"/>
          </a:p>
        </p:txBody>
      </p:sp>
      <p:sp>
        <p:nvSpPr>
          <p:cNvPr id="7" name="Rektangel 6"/>
          <p:cNvSpPr/>
          <p:nvPr/>
        </p:nvSpPr>
        <p:spPr>
          <a:xfrm>
            <a:off x="0" y="1"/>
            <a:ext cx="9144000" cy="804862"/>
          </a:xfrm>
          <a:prstGeom prst="rect">
            <a:avLst/>
          </a:prstGeom>
          <a:solidFill>
            <a:schemeClr val="bg1"/>
          </a:solidFill>
          <a:ln>
            <a:noFill/>
          </a:ln>
          <a:effectLst>
            <a:outerShdw blurRad="38100" dist="254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0" y="5679000"/>
            <a:ext cx="9144000" cy="3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a:hlinkClick r:id="rId10" action="ppaction://hlinksldjump"/>
          </p:cNvPr>
          <p:cNvSpPr txBox="1"/>
          <p:nvPr/>
        </p:nvSpPr>
        <p:spPr>
          <a:xfrm>
            <a:off x="323850" y="165481"/>
            <a:ext cx="1501355" cy="315532"/>
          </a:xfrm>
          <a:prstGeom prst="rect">
            <a:avLst/>
          </a:prstGeom>
          <a:solidFill>
            <a:schemeClr val="bg1"/>
          </a:solidFill>
        </p:spPr>
        <p:txBody>
          <a:bodyPr wrap="none" lIns="72000" tIns="64800" rIns="72000" bIns="64800" rtlCol="0">
            <a:spAutoFit/>
          </a:bodyPr>
          <a:lstStyle/>
          <a:p>
            <a:r>
              <a:rPr lang="sv-SE" sz="1200" b="1" dirty="0" smtClean="0">
                <a:solidFill>
                  <a:schemeClr val="bg2"/>
                </a:solidFill>
              </a:rPr>
              <a:t>DEDICARE</a:t>
            </a:r>
            <a:r>
              <a:rPr lang="sv-SE" sz="1200" b="1" baseline="0" dirty="0" smtClean="0">
                <a:solidFill>
                  <a:schemeClr val="bg2"/>
                </a:solidFill>
              </a:rPr>
              <a:t> I KORTHET</a:t>
            </a:r>
            <a:endParaRPr lang="sv-SE" sz="1200" b="1" dirty="0">
              <a:solidFill>
                <a:schemeClr val="bg2"/>
              </a:solidFill>
            </a:endParaRPr>
          </a:p>
        </p:txBody>
      </p:sp>
      <p:pic>
        <p:nvPicPr>
          <p:cNvPr id="15" name="Bildobjekt 14">
            <a:hlinkClick r:id="" action="ppaction://hlinkshowjump?jump=firstslide"/>
          </p:cNvPr>
          <p:cNvPicPr>
            <a:picLocks noChangeAspect="1"/>
          </p:cNvPicPr>
          <p:nvPr/>
        </p:nvPicPr>
        <p:blipFill rotWithShape="1">
          <a:blip r:embed="rId11" cstate="print">
            <a:extLst>
              <a:ext uri="{28A0092B-C50C-407E-A947-70E740481C1C}">
                <a14:useLocalDpi xmlns:a14="http://schemas.microsoft.com/office/drawing/2010/main" val="0"/>
              </a:ext>
            </a:extLst>
          </a:blip>
          <a:srcRect b="30629"/>
          <a:stretch/>
        </p:blipFill>
        <p:spPr>
          <a:xfrm>
            <a:off x="7747912" y="195657"/>
            <a:ext cx="1000800" cy="285356"/>
          </a:xfrm>
          <a:prstGeom prst="rect">
            <a:avLst/>
          </a:prstGeom>
        </p:spPr>
      </p:pic>
      <p:sp>
        <p:nvSpPr>
          <p:cNvPr id="16" name="textruta 15">
            <a:hlinkClick r:id="rId12" action="ppaction://hlinksldjump"/>
          </p:cNvPr>
          <p:cNvSpPr txBox="1"/>
          <p:nvPr userDrawn="1"/>
        </p:nvSpPr>
        <p:spPr>
          <a:xfrm>
            <a:off x="1974009" y="165480"/>
            <a:ext cx="1518154" cy="315532"/>
          </a:xfrm>
          <a:prstGeom prst="rect">
            <a:avLst/>
          </a:prstGeom>
          <a:solidFill>
            <a:schemeClr val="bg1"/>
          </a:solidFill>
        </p:spPr>
        <p:txBody>
          <a:bodyPr wrap="none" lIns="72000" tIns="64800" rIns="72000" bIns="64800" rtlCol="0">
            <a:spAutoFit/>
          </a:bodyPr>
          <a:lstStyle/>
          <a:p>
            <a:r>
              <a:rPr lang="sv-SE" sz="1200" b="1" dirty="0" smtClean="0">
                <a:solidFill>
                  <a:schemeClr val="bg2">
                    <a:lumMod val="60000"/>
                    <a:lumOff val="40000"/>
                  </a:schemeClr>
                </a:solidFill>
              </a:rPr>
              <a:t>EKONOMISKT</a:t>
            </a:r>
            <a:r>
              <a:rPr lang="sv-SE" sz="1200" b="1" baseline="0" dirty="0" smtClean="0">
                <a:solidFill>
                  <a:schemeClr val="bg2">
                    <a:lumMod val="60000"/>
                    <a:lumOff val="40000"/>
                  </a:schemeClr>
                </a:solidFill>
              </a:rPr>
              <a:t> UTFALL</a:t>
            </a:r>
            <a:endParaRPr lang="sv-SE" sz="1200" b="1" dirty="0">
              <a:solidFill>
                <a:schemeClr val="bg2">
                  <a:lumMod val="60000"/>
                  <a:lumOff val="40000"/>
                </a:schemeClr>
              </a:solidFill>
            </a:endParaRPr>
          </a:p>
        </p:txBody>
      </p:sp>
    </p:spTree>
    <p:extLst>
      <p:ext uri="{BB962C8B-B14F-4D97-AF65-F5344CB8AC3E}">
        <p14:creationId xmlns:p14="http://schemas.microsoft.com/office/powerpoint/2010/main" val="21211706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47" r:id="rId3"/>
    <p:sldLayoutId id="2147483716" r:id="rId4"/>
    <p:sldLayoutId id="2147483717" r:id="rId5"/>
    <p:sldLayoutId id="2147483718" r:id="rId6"/>
    <p:sldLayoutId id="2147483719" r:id="rId7"/>
    <p:sldLayoutId id="2147483720" r:id="rId8"/>
  </p:sldLayoutIdLst>
  <p:timing>
    <p:tnLst>
      <p:par>
        <p:cTn id="1" dur="indefinite" restart="never" nodeType="tmRoot"/>
      </p:par>
    </p:tnLst>
  </p:timing>
  <p:hf hdr="0" ftr="0"/>
  <p:txStyles>
    <p:titleStyle>
      <a:lvl1pPr algn="l" defTabSz="914400" rtl="0" eaLnBrk="1" latinLnBrk="0" hangingPunct="1">
        <a:spcBef>
          <a:spcPct val="0"/>
        </a:spcBef>
        <a:buNone/>
        <a:defRPr sz="2800" kern="1200">
          <a:solidFill>
            <a:schemeClr val="bg2"/>
          </a:solidFill>
          <a:latin typeface="+mj-lt"/>
          <a:ea typeface="+mj-ea"/>
          <a:cs typeface="+mj-cs"/>
        </a:defRPr>
      </a:lvl1pPr>
    </p:titleStyle>
    <p:bodyStyle>
      <a:lvl1pPr marL="179388" indent="-179388" algn="l" defTabSz="914400" rtl="0" eaLnBrk="1" latinLnBrk="0" hangingPunct="1">
        <a:spcBef>
          <a:spcPts val="500"/>
        </a:spcBef>
        <a:spcAft>
          <a:spcPts val="300"/>
        </a:spcAft>
        <a:buFont typeface="Arial" pitchFamily="34" charset="0"/>
        <a:buChar char="•"/>
        <a:defRPr sz="1600" kern="1200">
          <a:solidFill>
            <a:schemeClr val="bg2"/>
          </a:solidFill>
          <a:latin typeface="+mn-lt"/>
          <a:ea typeface="+mn-ea"/>
          <a:cs typeface="+mn-cs"/>
        </a:defRPr>
      </a:lvl1pPr>
      <a:lvl2pPr marL="358775" indent="-179388" algn="l" defTabSz="914400" rtl="0" eaLnBrk="1" latinLnBrk="0" hangingPunct="1">
        <a:spcBef>
          <a:spcPts val="300"/>
        </a:spcBef>
        <a:spcAft>
          <a:spcPts val="300"/>
        </a:spcAft>
        <a:buFont typeface="Arial" pitchFamily="34" charset="0"/>
        <a:buChar char="•"/>
        <a:defRPr sz="1400" kern="1200">
          <a:solidFill>
            <a:schemeClr val="bg2"/>
          </a:solidFill>
          <a:latin typeface="+mn-lt"/>
          <a:ea typeface="+mn-ea"/>
          <a:cs typeface="+mn-cs"/>
        </a:defRPr>
      </a:lvl2pPr>
      <a:lvl3pPr marL="538163" indent="-179388" algn="l" defTabSz="914400" rtl="0" eaLnBrk="1" latinLnBrk="0" hangingPunct="1">
        <a:spcBef>
          <a:spcPts val="300"/>
        </a:spcBef>
        <a:spcAft>
          <a:spcPts val="200"/>
        </a:spcAft>
        <a:buFont typeface="Arial" pitchFamily="34" charset="0"/>
        <a:buChar char="•"/>
        <a:defRPr sz="1400" kern="1200">
          <a:solidFill>
            <a:schemeClr val="bg2"/>
          </a:solidFill>
          <a:latin typeface="+mn-lt"/>
          <a:ea typeface="+mn-ea"/>
          <a:cs typeface="+mn-cs"/>
        </a:defRPr>
      </a:lvl3pPr>
      <a:lvl4pPr marL="717550" indent="-179388" algn="l" defTabSz="914400" rtl="0" eaLnBrk="1" latinLnBrk="0" hangingPunct="1">
        <a:spcBef>
          <a:spcPts val="200"/>
        </a:spcBef>
        <a:spcAft>
          <a:spcPts val="200"/>
        </a:spcAft>
        <a:buFont typeface="Arial" pitchFamily="34" charset="0"/>
        <a:buChar char="•"/>
        <a:defRPr sz="1400" kern="1200">
          <a:solidFill>
            <a:schemeClr val="bg2"/>
          </a:solidFill>
          <a:latin typeface="+mn-lt"/>
          <a:ea typeface="+mn-ea"/>
          <a:cs typeface="+mn-cs"/>
        </a:defRPr>
      </a:lvl4pPr>
      <a:lvl5pPr marL="896938" indent="-179388" algn="l" defTabSz="914400" rtl="0" eaLnBrk="1" latinLnBrk="0" hangingPunct="1">
        <a:spcBef>
          <a:spcPts val="200"/>
        </a:spcBef>
        <a:spcAft>
          <a:spcPts val="200"/>
        </a:spcAft>
        <a:buFont typeface="Arial" pitchFamily="34" charset="0"/>
        <a:buChar char="•"/>
        <a:defRPr sz="14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95287" y="804863"/>
            <a:ext cx="8353425" cy="728970"/>
          </a:xfrm>
          <a:prstGeom prst="rect">
            <a:avLst/>
          </a:prstGeom>
        </p:spPr>
        <p:txBody>
          <a:bodyPr vert="horz" lIns="0" tIns="180000" rIns="0" bIns="108000" rtlCol="0" anchor="t" anchorCtr="0">
            <a:sp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395287" y="1525588"/>
            <a:ext cx="8353425" cy="3708402"/>
          </a:xfrm>
          <a:prstGeom prst="rect">
            <a:avLst/>
          </a:prstGeom>
        </p:spPr>
        <p:txBody>
          <a:bodyPr vert="horz" lIns="0" tIns="0" rIns="0" bIns="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395287" y="5387066"/>
            <a:ext cx="2133600" cy="283906"/>
          </a:xfrm>
          <a:prstGeom prst="rect">
            <a:avLst/>
          </a:prstGeom>
        </p:spPr>
        <p:txBody>
          <a:bodyPr vert="horz" lIns="0" tIns="72000" rIns="0" bIns="72000" rtlCol="0" anchor="b" anchorCtr="0">
            <a:spAutoFit/>
          </a:bodyPr>
          <a:lstStyle>
            <a:lvl1pPr algn="l">
              <a:defRPr sz="900">
                <a:solidFill>
                  <a:schemeClr val="bg2">
                    <a:lumMod val="60000"/>
                    <a:lumOff val="40000"/>
                  </a:schemeClr>
                </a:solidFill>
              </a:defRPr>
            </a:lvl1pPr>
          </a:lstStyle>
          <a:p>
            <a:fld id="{82FCDA80-0923-4E57-ACE9-91D46BE3D95B}" type="datetime1">
              <a:rPr lang="sv-SE" smtClean="0"/>
              <a:pPr/>
              <a:t>2016-04-25</a:t>
            </a:fld>
            <a:endParaRPr lang="sv-SE" dirty="0"/>
          </a:p>
        </p:txBody>
      </p:sp>
      <p:sp>
        <p:nvSpPr>
          <p:cNvPr id="6" name="Platshållare för bildnummer 5"/>
          <p:cNvSpPr>
            <a:spLocks noGrp="1"/>
          </p:cNvSpPr>
          <p:nvPr>
            <p:ph type="sldNum" sz="quarter" idx="4"/>
          </p:nvPr>
        </p:nvSpPr>
        <p:spPr>
          <a:xfrm>
            <a:off x="6615112" y="5387066"/>
            <a:ext cx="2133600" cy="283906"/>
          </a:xfrm>
          <a:prstGeom prst="rect">
            <a:avLst/>
          </a:prstGeom>
        </p:spPr>
        <p:txBody>
          <a:bodyPr vert="horz" lIns="0" tIns="72000" rIns="0" bIns="72000" rtlCol="0" anchor="b" anchorCtr="0">
            <a:spAutoFit/>
          </a:bodyPr>
          <a:lstStyle>
            <a:lvl1pPr algn="r">
              <a:defRPr sz="900">
                <a:solidFill>
                  <a:schemeClr val="bg2">
                    <a:lumMod val="60000"/>
                    <a:lumOff val="40000"/>
                  </a:schemeClr>
                </a:solidFill>
              </a:defRPr>
            </a:lvl1pPr>
          </a:lstStyle>
          <a:p>
            <a:fld id="{69B91339-51B8-4691-AC3E-0AFE781C7DDB}" type="slidenum">
              <a:rPr lang="sv-SE" smtClean="0"/>
              <a:pPr/>
              <a:t>‹#›</a:t>
            </a:fld>
            <a:endParaRPr lang="sv-SE"/>
          </a:p>
        </p:txBody>
      </p:sp>
      <p:sp>
        <p:nvSpPr>
          <p:cNvPr id="7" name="Rektangel 6"/>
          <p:cNvSpPr/>
          <p:nvPr/>
        </p:nvSpPr>
        <p:spPr>
          <a:xfrm>
            <a:off x="0" y="36414"/>
            <a:ext cx="9144000" cy="804862"/>
          </a:xfrm>
          <a:prstGeom prst="rect">
            <a:avLst/>
          </a:prstGeom>
          <a:solidFill>
            <a:schemeClr val="bg1"/>
          </a:solidFill>
          <a:ln>
            <a:noFill/>
          </a:ln>
          <a:effectLst>
            <a:outerShdw blurRad="38100" dist="254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0" y="5679000"/>
            <a:ext cx="9144000" cy="3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hlinkClick r:id="" action="ppaction://hlinkshowjump?jump=firstslide"/>
          </p:cNvPr>
          <p:cNvPicPr>
            <a:picLocks noChangeAspect="1"/>
          </p:cNvPicPr>
          <p:nvPr/>
        </p:nvPicPr>
        <p:blipFill rotWithShape="1">
          <a:blip r:embed="rId10" cstate="print">
            <a:extLst>
              <a:ext uri="{28A0092B-C50C-407E-A947-70E740481C1C}">
                <a14:useLocalDpi xmlns:a14="http://schemas.microsoft.com/office/drawing/2010/main" val="0"/>
              </a:ext>
            </a:extLst>
          </a:blip>
          <a:srcRect b="30629"/>
          <a:stretch/>
        </p:blipFill>
        <p:spPr>
          <a:xfrm>
            <a:off x="7747912" y="195657"/>
            <a:ext cx="1000800" cy="285356"/>
          </a:xfrm>
          <a:prstGeom prst="rect">
            <a:avLst/>
          </a:prstGeom>
        </p:spPr>
      </p:pic>
      <p:sp>
        <p:nvSpPr>
          <p:cNvPr id="16" name="textruta 15">
            <a:hlinkClick r:id="rId11" action="ppaction://hlinksldjump"/>
          </p:cNvPr>
          <p:cNvSpPr txBox="1"/>
          <p:nvPr userDrawn="1"/>
        </p:nvSpPr>
        <p:spPr>
          <a:xfrm>
            <a:off x="323850" y="165481"/>
            <a:ext cx="1501355" cy="315532"/>
          </a:xfrm>
          <a:prstGeom prst="rect">
            <a:avLst/>
          </a:prstGeom>
          <a:solidFill>
            <a:schemeClr val="bg1"/>
          </a:solidFill>
        </p:spPr>
        <p:txBody>
          <a:bodyPr wrap="none" lIns="72000" tIns="64800" rIns="72000" bIns="64800" rtlCol="0">
            <a:spAutoFit/>
          </a:bodyPr>
          <a:lstStyle>
            <a:defPPr>
              <a:defRPr lang="sv-SE"/>
            </a:defPPr>
            <a:lvl1pPr>
              <a:defRPr sz="1200" b="1">
                <a:solidFill>
                  <a:schemeClr val="bg2">
                    <a:lumMod val="60000"/>
                    <a:lumOff val="40000"/>
                  </a:schemeClr>
                </a:solidFill>
              </a:defRPr>
            </a:lvl1pPr>
          </a:lstStyle>
          <a:p>
            <a:pPr lvl="0"/>
            <a:r>
              <a:rPr lang="sv-SE" dirty="0" smtClean="0"/>
              <a:t>DEDICARE</a:t>
            </a:r>
            <a:r>
              <a:rPr lang="sv-SE" baseline="0" dirty="0" smtClean="0"/>
              <a:t> I KORTHET</a:t>
            </a:r>
            <a:endParaRPr lang="sv-SE" dirty="0"/>
          </a:p>
        </p:txBody>
      </p:sp>
      <p:sp>
        <p:nvSpPr>
          <p:cNvPr id="18" name="textruta 17">
            <a:hlinkClick r:id="rId12" action="ppaction://hlinksldjump"/>
          </p:cNvPr>
          <p:cNvSpPr txBox="1"/>
          <p:nvPr userDrawn="1"/>
        </p:nvSpPr>
        <p:spPr>
          <a:xfrm>
            <a:off x="1974009" y="165480"/>
            <a:ext cx="1518154" cy="315532"/>
          </a:xfrm>
          <a:prstGeom prst="rect">
            <a:avLst/>
          </a:prstGeom>
          <a:solidFill>
            <a:schemeClr val="bg1"/>
          </a:solidFill>
        </p:spPr>
        <p:txBody>
          <a:bodyPr wrap="none" lIns="72000" tIns="64800" rIns="72000" bIns="64800" rtlCol="0">
            <a:spAutoFit/>
          </a:bodyPr>
          <a:lstStyle/>
          <a:p>
            <a:r>
              <a:rPr lang="sv-SE" sz="1200" b="1" dirty="0" smtClean="0">
                <a:solidFill>
                  <a:schemeClr val="bg2">
                    <a:lumMod val="60000"/>
                    <a:lumOff val="40000"/>
                  </a:schemeClr>
                </a:solidFill>
              </a:rPr>
              <a:t>EKONOMISKT</a:t>
            </a:r>
            <a:r>
              <a:rPr lang="sv-SE" sz="1200" b="1" baseline="0" dirty="0" smtClean="0">
                <a:solidFill>
                  <a:schemeClr val="bg2">
                    <a:lumMod val="60000"/>
                    <a:lumOff val="40000"/>
                  </a:schemeClr>
                </a:solidFill>
              </a:rPr>
              <a:t> UTFALL</a:t>
            </a:r>
            <a:endParaRPr lang="sv-SE" sz="1200" b="1" dirty="0">
              <a:solidFill>
                <a:schemeClr val="bg2">
                  <a:lumMod val="60000"/>
                  <a:lumOff val="40000"/>
                </a:schemeClr>
              </a:solidFill>
            </a:endParaRPr>
          </a:p>
        </p:txBody>
      </p:sp>
    </p:spTree>
    <p:extLst>
      <p:ext uri="{BB962C8B-B14F-4D97-AF65-F5344CB8AC3E}">
        <p14:creationId xmlns:p14="http://schemas.microsoft.com/office/powerpoint/2010/main" val="363925334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46" r:id="rId3"/>
    <p:sldLayoutId id="2147483724" r:id="rId4"/>
    <p:sldLayoutId id="2147483725" r:id="rId5"/>
    <p:sldLayoutId id="2147483726" r:id="rId6"/>
    <p:sldLayoutId id="2147483727" r:id="rId7"/>
    <p:sldLayoutId id="2147483728" r:id="rId8"/>
  </p:sldLayoutIdLst>
  <p:timing>
    <p:tnLst>
      <p:par>
        <p:cTn id="1" dur="indefinite" restart="never" nodeType="tmRoot"/>
      </p:par>
    </p:tnLst>
  </p:timing>
  <p:hf hdr="0" ftr="0"/>
  <p:txStyles>
    <p:titleStyle>
      <a:lvl1pPr algn="l" defTabSz="914400" rtl="0" eaLnBrk="1" latinLnBrk="0" hangingPunct="1">
        <a:spcBef>
          <a:spcPct val="0"/>
        </a:spcBef>
        <a:buNone/>
        <a:defRPr sz="2800" kern="1200">
          <a:solidFill>
            <a:schemeClr val="bg2"/>
          </a:solidFill>
          <a:latin typeface="+mj-lt"/>
          <a:ea typeface="+mj-ea"/>
          <a:cs typeface="+mj-cs"/>
        </a:defRPr>
      </a:lvl1pPr>
    </p:titleStyle>
    <p:bodyStyle>
      <a:lvl1pPr marL="179388" indent="-179388" algn="l" defTabSz="914400" rtl="0" eaLnBrk="1" latinLnBrk="0" hangingPunct="1">
        <a:spcBef>
          <a:spcPts val="500"/>
        </a:spcBef>
        <a:spcAft>
          <a:spcPts val="300"/>
        </a:spcAft>
        <a:buFont typeface="Arial" pitchFamily="34" charset="0"/>
        <a:buChar char="•"/>
        <a:defRPr sz="1600" kern="1200">
          <a:solidFill>
            <a:schemeClr val="bg2"/>
          </a:solidFill>
          <a:latin typeface="+mn-lt"/>
          <a:ea typeface="+mn-ea"/>
          <a:cs typeface="+mn-cs"/>
        </a:defRPr>
      </a:lvl1pPr>
      <a:lvl2pPr marL="358775" indent="-179388" algn="l" defTabSz="914400" rtl="0" eaLnBrk="1" latinLnBrk="0" hangingPunct="1">
        <a:spcBef>
          <a:spcPts val="300"/>
        </a:spcBef>
        <a:spcAft>
          <a:spcPts val="300"/>
        </a:spcAft>
        <a:buFont typeface="Arial" pitchFamily="34" charset="0"/>
        <a:buChar char="•"/>
        <a:defRPr sz="1400" kern="1200">
          <a:solidFill>
            <a:schemeClr val="bg2"/>
          </a:solidFill>
          <a:latin typeface="+mn-lt"/>
          <a:ea typeface="+mn-ea"/>
          <a:cs typeface="+mn-cs"/>
        </a:defRPr>
      </a:lvl2pPr>
      <a:lvl3pPr marL="538163" indent="-179388" algn="l" defTabSz="914400" rtl="0" eaLnBrk="1" latinLnBrk="0" hangingPunct="1">
        <a:spcBef>
          <a:spcPts val="300"/>
        </a:spcBef>
        <a:spcAft>
          <a:spcPts val="200"/>
        </a:spcAft>
        <a:buFont typeface="Arial" pitchFamily="34" charset="0"/>
        <a:buChar char="•"/>
        <a:defRPr sz="1400" kern="1200">
          <a:solidFill>
            <a:schemeClr val="bg2"/>
          </a:solidFill>
          <a:latin typeface="+mn-lt"/>
          <a:ea typeface="+mn-ea"/>
          <a:cs typeface="+mn-cs"/>
        </a:defRPr>
      </a:lvl3pPr>
      <a:lvl4pPr marL="717550" indent="-179388" algn="l" defTabSz="914400" rtl="0" eaLnBrk="1" latinLnBrk="0" hangingPunct="1">
        <a:spcBef>
          <a:spcPts val="200"/>
        </a:spcBef>
        <a:spcAft>
          <a:spcPts val="200"/>
        </a:spcAft>
        <a:buFont typeface="Arial" pitchFamily="34" charset="0"/>
        <a:buChar char="•"/>
        <a:defRPr sz="1400" kern="1200">
          <a:solidFill>
            <a:schemeClr val="bg2"/>
          </a:solidFill>
          <a:latin typeface="+mn-lt"/>
          <a:ea typeface="+mn-ea"/>
          <a:cs typeface="+mn-cs"/>
        </a:defRPr>
      </a:lvl4pPr>
      <a:lvl5pPr marL="896938" indent="-179388" algn="l" defTabSz="914400" rtl="0" eaLnBrk="1" latinLnBrk="0" hangingPunct="1">
        <a:spcBef>
          <a:spcPts val="200"/>
        </a:spcBef>
        <a:spcAft>
          <a:spcPts val="200"/>
        </a:spcAft>
        <a:buFont typeface="Arial" pitchFamily="34" charset="0"/>
        <a:buChar char="•"/>
        <a:defRPr sz="14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95287" y="804863"/>
            <a:ext cx="8353425" cy="728970"/>
          </a:xfrm>
          <a:prstGeom prst="rect">
            <a:avLst/>
          </a:prstGeom>
        </p:spPr>
        <p:txBody>
          <a:bodyPr vert="horz" lIns="0" tIns="180000" rIns="0" bIns="108000" rtlCol="0" anchor="t" anchorCtr="0">
            <a:sp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395287" y="1525588"/>
            <a:ext cx="8353425" cy="3708402"/>
          </a:xfrm>
          <a:prstGeom prst="rect">
            <a:avLst/>
          </a:prstGeom>
        </p:spPr>
        <p:txBody>
          <a:bodyPr vert="horz" lIns="0" tIns="0" rIns="0" bIns="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395287" y="5387066"/>
            <a:ext cx="2133600" cy="283906"/>
          </a:xfrm>
          <a:prstGeom prst="rect">
            <a:avLst/>
          </a:prstGeom>
        </p:spPr>
        <p:txBody>
          <a:bodyPr vert="horz" lIns="0" tIns="72000" rIns="0" bIns="72000" rtlCol="0" anchor="b" anchorCtr="0">
            <a:spAutoFit/>
          </a:bodyPr>
          <a:lstStyle>
            <a:lvl1pPr algn="l">
              <a:defRPr sz="900">
                <a:solidFill>
                  <a:schemeClr val="bg2">
                    <a:lumMod val="60000"/>
                    <a:lumOff val="40000"/>
                  </a:schemeClr>
                </a:solidFill>
              </a:defRPr>
            </a:lvl1pPr>
          </a:lstStyle>
          <a:p>
            <a:fld id="{82FCDA80-0923-4E57-ACE9-91D46BE3D95B}" type="datetime1">
              <a:rPr lang="sv-SE" smtClean="0"/>
              <a:pPr/>
              <a:t>2016-04-25</a:t>
            </a:fld>
            <a:endParaRPr lang="sv-SE" dirty="0"/>
          </a:p>
        </p:txBody>
      </p:sp>
      <p:sp>
        <p:nvSpPr>
          <p:cNvPr id="6" name="Platshållare för bildnummer 5"/>
          <p:cNvSpPr>
            <a:spLocks noGrp="1"/>
          </p:cNvSpPr>
          <p:nvPr>
            <p:ph type="sldNum" sz="quarter" idx="4"/>
          </p:nvPr>
        </p:nvSpPr>
        <p:spPr>
          <a:xfrm>
            <a:off x="6615112" y="5387066"/>
            <a:ext cx="2133600" cy="283906"/>
          </a:xfrm>
          <a:prstGeom prst="rect">
            <a:avLst/>
          </a:prstGeom>
        </p:spPr>
        <p:txBody>
          <a:bodyPr vert="horz" lIns="0" tIns="72000" rIns="0" bIns="72000" rtlCol="0" anchor="b" anchorCtr="0">
            <a:spAutoFit/>
          </a:bodyPr>
          <a:lstStyle>
            <a:lvl1pPr algn="r">
              <a:defRPr sz="900">
                <a:solidFill>
                  <a:schemeClr val="bg2">
                    <a:lumMod val="60000"/>
                    <a:lumOff val="40000"/>
                  </a:schemeClr>
                </a:solidFill>
              </a:defRPr>
            </a:lvl1pPr>
          </a:lstStyle>
          <a:p>
            <a:fld id="{69B91339-51B8-4691-AC3E-0AFE781C7DDB}" type="slidenum">
              <a:rPr lang="sv-SE" smtClean="0"/>
              <a:pPr/>
              <a:t>‹#›</a:t>
            </a:fld>
            <a:endParaRPr lang="sv-SE"/>
          </a:p>
        </p:txBody>
      </p:sp>
      <p:sp>
        <p:nvSpPr>
          <p:cNvPr id="7" name="Rektangel 6"/>
          <p:cNvSpPr/>
          <p:nvPr/>
        </p:nvSpPr>
        <p:spPr>
          <a:xfrm>
            <a:off x="0" y="1"/>
            <a:ext cx="9144000" cy="804862"/>
          </a:xfrm>
          <a:prstGeom prst="rect">
            <a:avLst/>
          </a:prstGeom>
          <a:solidFill>
            <a:schemeClr val="bg1"/>
          </a:solidFill>
          <a:ln>
            <a:noFill/>
          </a:ln>
          <a:effectLst>
            <a:outerShdw blurRad="38100" dist="254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0" y="5679000"/>
            <a:ext cx="9144000" cy="3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hlinkClick r:id="" action="ppaction://hlinkshowjump?jump=firstslide"/>
          </p:cNvPr>
          <p:cNvPicPr>
            <a:picLocks noChangeAspect="1"/>
          </p:cNvPicPr>
          <p:nvPr/>
        </p:nvPicPr>
        <p:blipFill rotWithShape="1">
          <a:blip r:embed="rId10" cstate="print">
            <a:extLst>
              <a:ext uri="{28A0092B-C50C-407E-A947-70E740481C1C}">
                <a14:useLocalDpi xmlns:a14="http://schemas.microsoft.com/office/drawing/2010/main" val="0"/>
              </a:ext>
            </a:extLst>
          </a:blip>
          <a:srcRect b="30629"/>
          <a:stretch/>
        </p:blipFill>
        <p:spPr>
          <a:xfrm>
            <a:off x="7747912" y="195657"/>
            <a:ext cx="1000800" cy="285356"/>
          </a:xfrm>
          <a:prstGeom prst="rect">
            <a:avLst/>
          </a:prstGeom>
        </p:spPr>
      </p:pic>
      <p:sp>
        <p:nvSpPr>
          <p:cNvPr id="16" name="textruta 15">
            <a:hlinkClick r:id="rId11" action="ppaction://hlinksldjump"/>
          </p:cNvPr>
          <p:cNvSpPr txBox="1"/>
          <p:nvPr userDrawn="1"/>
        </p:nvSpPr>
        <p:spPr>
          <a:xfrm>
            <a:off x="323850" y="165481"/>
            <a:ext cx="1501355" cy="315532"/>
          </a:xfrm>
          <a:prstGeom prst="rect">
            <a:avLst/>
          </a:prstGeom>
          <a:solidFill>
            <a:schemeClr val="bg1"/>
          </a:solidFill>
        </p:spPr>
        <p:txBody>
          <a:bodyPr wrap="none" lIns="72000" tIns="64800" rIns="72000" bIns="64800" rtlCol="0">
            <a:spAutoFit/>
          </a:bodyPr>
          <a:lstStyle>
            <a:defPPr>
              <a:defRPr lang="sv-SE"/>
            </a:defPPr>
            <a:lvl1pPr>
              <a:defRPr sz="1200" b="1">
                <a:solidFill>
                  <a:schemeClr val="bg2">
                    <a:lumMod val="60000"/>
                    <a:lumOff val="40000"/>
                  </a:schemeClr>
                </a:solidFill>
              </a:defRPr>
            </a:lvl1pPr>
          </a:lstStyle>
          <a:p>
            <a:pPr lvl="0"/>
            <a:r>
              <a:rPr lang="sv-SE" dirty="0" smtClean="0"/>
              <a:t>DEDICARE</a:t>
            </a:r>
            <a:r>
              <a:rPr lang="sv-SE" baseline="0" dirty="0" smtClean="0"/>
              <a:t> I KORTHET</a:t>
            </a:r>
            <a:endParaRPr lang="sv-SE" dirty="0"/>
          </a:p>
        </p:txBody>
      </p:sp>
      <p:sp>
        <p:nvSpPr>
          <p:cNvPr id="18" name="textruta 17">
            <a:hlinkClick r:id="rId12" action="ppaction://hlinksldjump"/>
          </p:cNvPr>
          <p:cNvSpPr txBox="1"/>
          <p:nvPr userDrawn="1"/>
        </p:nvSpPr>
        <p:spPr>
          <a:xfrm>
            <a:off x="1974009" y="165480"/>
            <a:ext cx="1518154" cy="315532"/>
          </a:xfrm>
          <a:prstGeom prst="rect">
            <a:avLst/>
          </a:prstGeom>
          <a:solidFill>
            <a:schemeClr val="bg1"/>
          </a:solidFill>
        </p:spPr>
        <p:txBody>
          <a:bodyPr wrap="none" lIns="72000" tIns="64800" rIns="72000" bIns="64800" rtlCol="0">
            <a:spAutoFit/>
          </a:bodyPr>
          <a:lstStyle>
            <a:defPPr>
              <a:defRPr lang="sv-SE"/>
            </a:defPPr>
            <a:lvl1pPr>
              <a:defRPr sz="1200" b="1">
                <a:solidFill>
                  <a:schemeClr val="bg2"/>
                </a:solidFill>
              </a:defRPr>
            </a:lvl1pPr>
          </a:lstStyle>
          <a:p>
            <a:pPr lvl="0"/>
            <a:r>
              <a:rPr lang="sv-SE" dirty="0" smtClean="0"/>
              <a:t>EKONOMISKT UTFALL</a:t>
            </a:r>
            <a:endParaRPr lang="sv-SE" dirty="0"/>
          </a:p>
        </p:txBody>
      </p:sp>
    </p:spTree>
    <p:extLst>
      <p:ext uri="{BB962C8B-B14F-4D97-AF65-F5344CB8AC3E}">
        <p14:creationId xmlns:p14="http://schemas.microsoft.com/office/powerpoint/2010/main" val="278061158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Lst>
  <p:timing>
    <p:tnLst>
      <p:par>
        <p:cTn id="1" dur="indefinite" restart="never" nodeType="tmRoot"/>
      </p:par>
    </p:tnLst>
  </p:timing>
  <p:hf hdr="0" ftr="0"/>
  <p:txStyles>
    <p:titleStyle>
      <a:lvl1pPr algn="l" defTabSz="914400" rtl="0" eaLnBrk="1" latinLnBrk="0" hangingPunct="1">
        <a:spcBef>
          <a:spcPct val="0"/>
        </a:spcBef>
        <a:buNone/>
        <a:defRPr sz="2800" kern="1200">
          <a:solidFill>
            <a:schemeClr val="bg2"/>
          </a:solidFill>
          <a:latin typeface="+mj-lt"/>
          <a:ea typeface="+mj-ea"/>
          <a:cs typeface="+mj-cs"/>
        </a:defRPr>
      </a:lvl1pPr>
    </p:titleStyle>
    <p:bodyStyle>
      <a:lvl1pPr marL="179388" indent="-179388" algn="l" defTabSz="914400" rtl="0" eaLnBrk="1" latinLnBrk="0" hangingPunct="1">
        <a:spcBef>
          <a:spcPts val="500"/>
        </a:spcBef>
        <a:spcAft>
          <a:spcPts val="300"/>
        </a:spcAft>
        <a:buFont typeface="Arial" pitchFamily="34" charset="0"/>
        <a:buChar char="•"/>
        <a:defRPr sz="1600" kern="1200">
          <a:solidFill>
            <a:schemeClr val="bg2"/>
          </a:solidFill>
          <a:latin typeface="+mn-lt"/>
          <a:ea typeface="+mn-ea"/>
          <a:cs typeface="+mn-cs"/>
        </a:defRPr>
      </a:lvl1pPr>
      <a:lvl2pPr marL="358775" indent="-179388" algn="l" defTabSz="914400" rtl="0" eaLnBrk="1" latinLnBrk="0" hangingPunct="1">
        <a:spcBef>
          <a:spcPts val="300"/>
        </a:spcBef>
        <a:spcAft>
          <a:spcPts val="300"/>
        </a:spcAft>
        <a:buFont typeface="Arial" pitchFamily="34" charset="0"/>
        <a:buChar char="•"/>
        <a:defRPr sz="1400" kern="1200">
          <a:solidFill>
            <a:schemeClr val="bg2"/>
          </a:solidFill>
          <a:latin typeface="+mn-lt"/>
          <a:ea typeface="+mn-ea"/>
          <a:cs typeface="+mn-cs"/>
        </a:defRPr>
      </a:lvl2pPr>
      <a:lvl3pPr marL="538163" indent="-179388" algn="l" defTabSz="914400" rtl="0" eaLnBrk="1" latinLnBrk="0" hangingPunct="1">
        <a:spcBef>
          <a:spcPts val="300"/>
        </a:spcBef>
        <a:spcAft>
          <a:spcPts val="200"/>
        </a:spcAft>
        <a:buFont typeface="Arial" pitchFamily="34" charset="0"/>
        <a:buChar char="•"/>
        <a:defRPr sz="1400" kern="1200">
          <a:solidFill>
            <a:schemeClr val="bg2"/>
          </a:solidFill>
          <a:latin typeface="+mn-lt"/>
          <a:ea typeface="+mn-ea"/>
          <a:cs typeface="+mn-cs"/>
        </a:defRPr>
      </a:lvl3pPr>
      <a:lvl4pPr marL="717550" indent="-179388" algn="l" defTabSz="914400" rtl="0" eaLnBrk="1" latinLnBrk="0" hangingPunct="1">
        <a:spcBef>
          <a:spcPts val="200"/>
        </a:spcBef>
        <a:spcAft>
          <a:spcPts val="200"/>
        </a:spcAft>
        <a:buFont typeface="Arial" pitchFamily="34" charset="0"/>
        <a:buChar char="•"/>
        <a:defRPr sz="1400" kern="1200">
          <a:solidFill>
            <a:schemeClr val="bg2"/>
          </a:solidFill>
          <a:latin typeface="+mn-lt"/>
          <a:ea typeface="+mn-ea"/>
          <a:cs typeface="+mn-cs"/>
        </a:defRPr>
      </a:lvl4pPr>
      <a:lvl5pPr marL="896938" indent="-179388" algn="l" defTabSz="914400" rtl="0" eaLnBrk="1" latinLnBrk="0" hangingPunct="1">
        <a:spcBef>
          <a:spcPts val="200"/>
        </a:spcBef>
        <a:spcAft>
          <a:spcPts val="200"/>
        </a:spcAft>
        <a:buFont typeface="Arial" pitchFamily="34" charset="0"/>
        <a:buChar char="•"/>
        <a:defRPr sz="14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0.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ubrik 47"/>
          <p:cNvSpPr>
            <a:spLocks noGrp="1"/>
          </p:cNvSpPr>
          <p:nvPr>
            <p:ph type="title" idx="4294967295"/>
          </p:nvPr>
        </p:nvSpPr>
        <p:spPr>
          <a:xfrm>
            <a:off x="395287" y="804863"/>
            <a:ext cx="8353425" cy="728970"/>
          </a:xfrm>
          <a:prstGeom prst="rect">
            <a:avLst/>
          </a:prstGeom>
        </p:spPr>
        <p:txBody>
          <a:bodyPr/>
          <a:lstStyle/>
          <a:p>
            <a:r>
              <a:rPr lang="sv-SE" dirty="0" smtClean="0"/>
              <a:t> </a:t>
            </a:r>
            <a:endParaRPr lang="sv-SE"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27065" y="1548141"/>
            <a:ext cx="2880000" cy="727389"/>
          </a:xfrm>
          <a:prstGeom prst="rect">
            <a:avLst/>
          </a:prstGeom>
          <a:noFill/>
        </p:spPr>
      </p:pic>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3247" y="2965512"/>
            <a:ext cx="4307637" cy="97744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5237" b="15237"/>
          <a:stretch>
            <a:fillRect/>
          </a:stretch>
        </p:blipFill>
        <p:spPr/>
      </p:pic>
      <p:sp>
        <p:nvSpPr>
          <p:cNvPr id="15361" name="Rubrik 1"/>
          <p:cNvSpPr>
            <a:spLocks noGrp="1"/>
          </p:cNvSpPr>
          <p:nvPr>
            <p:ph type="title"/>
          </p:nvPr>
        </p:nvSpPr>
        <p:spPr>
          <a:xfrm>
            <a:off x="-180000" y="2173288"/>
            <a:ext cx="3960000" cy="1619638"/>
          </a:xfrm>
        </p:spPr>
        <p:txBody>
          <a:bodyPr/>
          <a:lstStyle/>
          <a:p>
            <a:r>
              <a:rPr lang="sv-SE" dirty="0" smtClean="0"/>
              <a:t>Årsbokslut</a:t>
            </a:r>
            <a:endParaRPr lang="sv-SE" dirty="0"/>
          </a:p>
        </p:txBody>
      </p:sp>
      <p:sp>
        <p:nvSpPr>
          <p:cNvPr id="2" name="Platshållare för text 1"/>
          <p:cNvSpPr>
            <a:spLocks noGrp="1"/>
          </p:cNvSpPr>
          <p:nvPr>
            <p:ph type="body" idx="1"/>
          </p:nvPr>
        </p:nvSpPr>
        <p:spPr/>
        <p:txBody>
          <a:bodyPr/>
          <a:lstStyle/>
          <a:p>
            <a:r>
              <a:rPr lang="sv-SE" dirty="0" smtClean="0"/>
              <a:t>Jan-dec 2015</a:t>
            </a:r>
          </a:p>
        </p:txBody>
      </p:sp>
      <p:grpSp>
        <p:nvGrpSpPr>
          <p:cNvPr id="18" name="Grupp 17"/>
          <p:cNvGrpSpPr/>
          <p:nvPr/>
        </p:nvGrpSpPr>
        <p:grpSpPr>
          <a:xfrm>
            <a:off x="0" y="696863"/>
            <a:ext cx="9144000" cy="108000"/>
            <a:chOff x="0" y="696863"/>
            <a:chExt cx="9144000" cy="108000"/>
          </a:xfrm>
        </p:grpSpPr>
        <p:sp>
          <p:nvSpPr>
            <p:cNvPr id="15" name="Rektangel 14"/>
            <p:cNvSpPr/>
            <p:nvPr/>
          </p:nvSpPr>
          <p:spPr>
            <a:xfrm>
              <a:off x="396083" y="732863"/>
              <a:ext cx="8352630" cy="72000"/>
            </a:xfrm>
            <a:prstGeom prst="rect">
              <a:avLst/>
            </a:prstGeom>
            <a:solidFill>
              <a:schemeClr val="bg1"/>
            </a:solidFill>
            <a:ln>
              <a:noFill/>
            </a:ln>
            <a:effectLst>
              <a:outerShdw blurRad="38100" dist="254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p:cNvSpPr/>
            <p:nvPr/>
          </p:nvSpPr>
          <p:spPr>
            <a:xfrm>
              <a:off x="0" y="696863"/>
              <a:ext cx="396083" cy="10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p:cNvSpPr/>
            <p:nvPr/>
          </p:nvSpPr>
          <p:spPr>
            <a:xfrm>
              <a:off x="8747917" y="696863"/>
              <a:ext cx="396083" cy="10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1147657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a:xfrm>
            <a:off x="395287" y="804863"/>
            <a:ext cx="8353425" cy="844810"/>
          </a:xfrm>
        </p:spPr>
        <p:txBody>
          <a:bodyPr/>
          <a:lstStyle/>
          <a:p>
            <a:r>
              <a:rPr lang="sv-SE" sz="3600" dirty="0" smtClean="0"/>
              <a:t>Fokus under 2015</a:t>
            </a:r>
            <a:endParaRPr lang="sv-SE" sz="3600" dirty="0"/>
          </a:p>
        </p:txBody>
      </p:sp>
      <p:sp>
        <p:nvSpPr>
          <p:cNvPr id="7" name="Platshållare för datum 6"/>
          <p:cNvSpPr>
            <a:spLocks noGrp="1"/>
          </p:cNvSpPr>
          <p:nvPr>
            <p:ph type="dt" sz="half" idx="10"/>
          </p:nvPr>
        </p:nvSpPr>
        <p:spPr/>
        <p:txBody>
          <a:bodyPr/>
          <a:lstStyle/>
          <a:p>
            <a:fld id="{015231DB-6705-4DDF-A84E-92691A042E04}" type="datetime1">
              <a:rPr lang="sv-SE" smtClean="0"/>
              <a:pPr/>
              <a:t>2016-04-25</a:t>
            </a:fld>
            <a:endParaRPr lang="sv-SE"/>
          </a:p>
        </p:txBody>
      </p:sp>
      <p:sp>
        <p:nvSpPr>
          <p:cNvPr id="8" name="Platshållare för bildnummer 7"/>
          <p:cNvSpPr>
            <a:spLocks noGrp="1"/>
          </p:cNvSpPr>
          <p:nvPr>
            <p:ph type="sldNum" sz="quarter" idx="12"/>
          </p:nvPr>
        </p:nvSpPr>
        <p:spPr/>
        <p:txBody>
          <a:bodyPr/>
          <a:lstStyle/>
          <a:p>
            <a:fld id="{69B91339-51B8-4691-AC3E-0AFE781C7DDB}" type="slidenum">
              <a:rPr lang="sv-SE" smtClean="0"/>
              <a:pPr/>
              <a:t>11</a:t>
            </a:fld>
            <a:endParaRPr lang="sv-SE"/>
          </a:p>
        </p:txBody>
      </p:sp>
      <p:sp>
        <p:nvSpPr>
          <p:cNvPr id="2" name="Platshållare för innehåll 1"/>
          <p:cNvSpPr>
            <a:spLocks noGrp="1"/>
          </p:cNvSpPr>
          <p:nvPr>
            <p:ph sz="half" idx="1"/>
          </p:nvPr>
        </p:nvSpPr>
        <p:spPr>
          <a:xfrm>
            <a:off x="395288" y="1849388"/>
            <a:ext cx="4032251" cy="3708400"/>
          </a:xfrm>
        </p:spPr>
        <p:txBody>
          <a:bodyPr>
            <a:normAutofit/>
          </a:bodyPr>
          <a:lstStyle/>
          <a:p>
            <a:r>
              <a:rPr lang="sv-SE" sz="3600" dirty="0" smtClean="0">
                <a:solidFill>
                  <a:srgbClr val="FF0000"/>
                </a:solidFill>
              </a:rPr>
              <a:t>Tillväxt</a:t>
            </a:r>
          </a:p>
          <a:p>
            <a:r>
              <a:rPr lang="sv-SE" sz="3600" dirty="0" smtClean="0">
                <a:solidFill>
                  <a:srgbClr val="FF0000"/>
                </a:solidFill>
              </a:rPr>
              <a:t>Lönsamhet</a:t>
            </a:r>
          </a:p>
          <a:p>
            <a:r>
              <a:rPr lang="sv-SE" sz="3600" dirty="0" smtClean="0">
                <a:solidFill>
                  <a:srgbClr val="FF0000"/>
                </a:solidFill>
              </a:rPr>
              <a:t>Effektivitet</a:t>
            </a:r>
            <a:endParaRPr lang="sv-SE" sz="3600" dirty="0">
              <a:solidFill>
                <a:srgbClr val="FF0000"/>
              </a:solidFill>
            </a:endParaRPr>
          </a:p>
        </p:txBody>
      </p:sp>
    </p:spTree>
    <p:extLst>
      <p:ext uri="{BB962C8B-B14F-4D97-AF65-F5344CB8AC3E}">
        <p14:creationId xmlns:p14="http://schemas.microsoft.com/office/powerpoint/2010/main" val="1392211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smtClean="0"/>
              <a:t>Ekonomi</a:t>
            </a:r>
            <a:endParaRPr lang="sv-SE" dirty="0"/>
          </a:p>
        </p:txBody>
      </p:sp>
      <p:sp>
        <p:nvSpPr>
          <p:cNvPr id="4" name="Platshållare för innehåll 3"/>
          <p:cNvSpPr>
            <a:spLocks noGrp="1"/>
          </p:cNvSpPr>
          <p:nvPr>
            <p:ph sz="half" idx="1"/>
          </p:nvPr>
        </p:nvSpPr>
        <p:spPr>
          <a:xfrm>
            <a:off x="395288" y="1525588"/>
            <a:ext cx="4032251" cy="3861478"/>
          </a:xfrm>
        </p:spPr>
        <p:txBody>
          <a:bodyPr>
            <a:normAutofit fontScale="77500" lnSpcReduction="20000"/>
          </a:bodyPr>
          <a:lstStyle/>
          <a:p>
            <a:pPr marL="0" indent="0">
              <a:buNone/>
            </a:pPr>
            <a:r>
              <a:rPr lang="sv-SE" b="1" dirty="0" smtClean="0"/>
              <a:t>Tillväxt</a:t>
            </a:r>
          </a:p>
          <a:p>
            <a:r>
              <a:rPr lang="sv-SE" dirty="0" smtClean="0"/>
              <a:t>Dedicare har under 2015 vuxit med 15,1%</a:t>
            </a:r>
          </a:p>
          <a:p>
            <a:r>
              <a:rPr lang="sv-SE" dirty="0" smtClean="0"/>
              <a:t>Omsättning  2015: 573,2 MSEK (498,1)</a:t>
            </a:r>
          </a:p>
          <a:p>
            <a:pPr marL="0" indent="0">
              <a:buNone/>
            </a:pPr>
            <a:endParaRPr lang="sv-SE" dirty="0" smtClean="0"/>
          </a:p>
          <a:p>
            <a:pPr marL="0" indent="0">
              <a:buNone/>
            </a:pPr>
            <a:r>
              <a:rPr lang="sv-SE" b="1" dirty="0" smtClean="0"/>
              <a:t>Lönsamhet</a:t>
            </a:r>
          </a:p>
          <a:p>
            <a:r>
              <a:rPr lang="sv-SE" dirty="0" smtClean="0"/>
              <a:t>Vi har förbättrat vår lönsamhet</a:t>
            </a:r>
          </a:p>
          <a:p>
            <a:r>
              <a:rPr lang="sv-SE" dirty="0" smtClean="0"/>
              <a:t>Rörelsemarginal (EBIT) </a:t>
            </a:r>
            <a:r>
              <a:rPr lang="sv-SE" dirty="0" smtClean="0"/>
              <a:t>2015: </a:t>
            </a:r>
            <a:r>
              <a:rPr lang="sv-SE" dirty="0" smtClean="0"/>
              <a:t>6,9% (6,3)</a:t>
            </a:r>
          </a:p>
          <a:p>
            <a:pPr marL="0" indent="0">
              <a:buNone/>
            </a:pPr>
            <a:endParaRPr lang="sv-SE" dirty="0" smtClean="0"/>
          </a:p>
          <a:p>
            <a:pPr marL="0" indent="0">
              <a:buNone/>
            </a:pPr>
            <a:r>
              <a:rPr lang="sv-SE" b="1" dirty="0" smtClean="0"/>
              <a:t>Effektivitet</a:t>
            </a:r>
          </a:p>
          <a:p>
            <a:r>
              <a:rPr lang="sv-SE" dirty="0" smtClean="0"/>
              <a:t>Fortsatt fokus på att växa med bibehållen personalstyrka på </a:t>
            </a:r>
            <a:r>
              <a:rPr lang="sv-SE" dirty="0" err="1" smtClean="0"/>
              <a:t>innesidan</a:t>
            </a:r>
            <a:endParaRPr lang="sv-SE" dirty="0" smtClean="0"/>
          </a:p>
          <a:p>
            <a:r>
              <a:rPr lang="sv-SE" dirty="0" smtClean="0"/>
              <a:t>Fokus på förbättrade och med effektiva IT system och arbetsprocesser</a:t>
            </a:r>
          </a:p>
          <a:p>
            <a:pPr marL="0" indent="0">
              <a:buNone/>
            </a:pPr>
            <a:endParaRPr lang="sv-SE" dirty="0" smtClean="0"/>
          </a:p>
          <a:p>
            <a:pPr marL="0" indent="0">
              <a:buNone/>
            </a:pPr>
            <a:r>
              <a:rPr lang="sv-SE" b="1" dirty="0" smtClean="0"/>
              <a:t>Medarbetare</a:t>
            </a:r>
          </a:p>
          <a:p>
            <a:pPr marL="0" indent="0">
              <a:buNone/>
            </a:pPr>
            <a:r>
              <a:rPr lang="sv-SE" dirty="0" smtClean="0"/>
              <a:t>Antalet </a:t>
            </a:r>
            <a:r>
              <a:rPr lang="sv-SE" dirty="0"/>
              <a:t>medarbetare </a:t>
            </a:r>
            <a:r>
              <a:rPr lang="sv-SE" dirty="0" smtClean="0"/>
              <a:t> 2015 är 479 (421)</a:t>
            </a:r>
            <a:endParaRPr lang="sv-SE" dirty="0"/>
          </a:p>
          <a:p>
            <a:pPr marL="0" indent="0">
              <a:buNone/>
            </a:pPr>
            <a:r>
              <a:rPr lang="sv-SE" sz="800" dirty="0" smtClean="0"/>
              <a:t>* </a:t>
            </a:r>
            <a:r>
              <a:rPr lang="sv-SE" sz="900" dirty="0" smtClean="0"/>
              <a:t>Samtliga ovanstående siffror exkluderar den avyttrade omsorgsverksamheten i Norge</a:t>
            </a:r>
            <a:endParaRPr lang="sv-SE" sz="900" dirty="0"/>
          </a:p>
        </p:txBody>
      </p:sp>
      <p:graphicFrame>
        <p:nvGraphicFramePr>
          <p:cNvPr id="6" name="Platshållare för innehåll 5"/>
          <p:cNvGraphicFramePr>
            <a:graphicFrameLocks noGrp="1"/>
          </p:cNvGraphicFramePr>
          <p:nvPr>
            <p:ph sz="half" idx="2"/>
            <p:extLst>
              <p:ext uri="{D42A27DB-BD31-4B8C-83A1-F6EECF244321}">
                <p14:modId xmlns:p14="http://schemas.microsoft.com/office/powerpoint/2010/main" val="2764972228"/>
              </p:ext>
            </p:extLst>
          </p:nvPr>
        </p:nvGraphicFramePr>
        <p:xfrm>
          <a:off x="4716463" y="1237320"/>
          <a:ext cx="4032250" cy="212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Platshållare för datum 1"/>
          <p:cNvSpPr>
            <a:spLocks noGrp="1"/>
          </p:cNvSpPr>
          <p:nvPr>
            <p:ph type="dt" sz="half" idx="10"/>
          </p:nvPr>
        </p:nvSpPr>
        <p:spPr/>
        <p:txBody>
          <a:bodyPr/>
          <a:lstStyle/>
          <a:p>
            <a:fld id="{C73403B1-B357-4ADC-81F1-BFC704F91D3A}" type="datetime1">
              <a:rPr lang="sv-SE" smtClean="0"/>
              <a:pPr/>
              <a:t>2016-04-25</a:t>
            </a:fld>
            <a:endParaRPr lang="sv-SE"/>
          </a:p>
        </p:txBody>
      </p:sp>
      <p:sp>
        <p:nvSpPr>
          <p:cNvPr id="3" name="Platshållare för bildnummer 2"/>
          <p:cNvSpPr>
            <a:spLocks noGrp="1"/>
          </p:cNvSpPr>
          <p:nvPr>
            <p:ph type="sldNum" sz="quarter" idx="12"/>
          </p:nvPr>
        </p:nvSpPr>
        <p:spPr/>
        <p:txBody>
          <a:bodyPr/>
          <a:lstStyle/>
          <a:p>
            <a:fld id="{69B91339-51B8-4691-AC3E-0AFE781C7DDB}" type="slidenum">
              <a:rPr lang="sv-SE" smtClean="0"/>
              <a:pPr/>
              <a:t>12</a:t>
            </a:fld>
            <a:endParaRPr lang="sv-SE"/>
          </a:p>
        </p:txBody>
      </p:sp>
      <p:graphicFrame>
        <p:nvGraphicFramePr>
          <p:cNvPr id="21" name="Platshållare för innehåll 8"/>
          <p:cNvGraphicFramePr>
            <a:graphicFrameLocks/>
          </p:cNvGraphicFramePr>
          <p:nvPr>
            <p:extLst>
              <p:ext uri="{D42A27DB-BD31-4B8C-83A1-F6EECF244321}">
                <p14:modId xmlns:p14="http://schemas.microsoft.com/office/powerpoint/2010/main" val="1602100897"/>
              </p:ext>
            </p:extLst>
          </p:nvPr>
        </p:nvGraphicFramePr>
        <p:xfrm>
          <a:off x="4716463" y="3577580"/>
          <a:ext cx="4032250" cy="16564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54933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dirty="0" smtClean="0"/>
              <a:t>Utdelningspolicy och finansiella mål</a:t>
            </a:r>
            <a:endParaRPr lang="sv-SE" dirty="0"/>
          </a:p>
        </p:txBody>
      </p:sp>
      <p:sp>
        <p:nvSpPr>
          <p:cNvPr id="3" name="Platshållare för text 2"/>
          <p:cNvSpPr>
            <a:spLocks noGrp="1"/>
          </p:cNvSpPr>
          <p:nvPr>
            <p:ph type="body" idx="1"/>
          </p:nvPr>
        </p:nvSpPr>
        <p:spPr/>
        <p:txBody>
          <a:bodyPr bIns="72000"/>
          <a:lstStyle/>
          <a:p>
            <a:r>
              <a:rPr lang="sv-SE" dirty="0" smtClean="0">
                <a:solidFill>
                  <a:schemeClr val="tx2"/>
                </a:solidFill>
              </a:rPr>
              <a:t>Utdelningspolicy</a:t>
            </a:r>
            <a:endParaRPr lang="sv-SE" dirty="0">
              <a:solidFill>
                <a:schemeClr val="tx2"/>
              </a:solidFill>
            </a:endParaRPr>
          </a:p>
        </p:txBody>
      </p:sp>
      <p:sp>
        <p:nvSpPr>
          <p:cNvPr id="10" name="Platshållare för innehåll 9"/>
          <p:cNvSpPr>
            <a:spLocks noGrp="1"/>
          </p:cNvSpPr>
          <p:nvPr>
            <p:ph sz="half" idx="2"/>
          </p:nvPr>
        </p:nvSpPr>
        <p:spPr/>
        <p:txBody>
          <a:bodyPr/>
          <a:lstStyle/>
          <a:p>
            <a:r>
              <a:rPr lang="sv-SE" dirty="0" smtClean="0"/>
              <a:t>Utdelningen </a:t>
            </a:r>
            <a:r>
              <a:rPr lang="sv-SE" dirty="0"/>
              <a:t>ska uppgå till </a:t>
            </a:r>
            <a:r>
              <a:rPr lang="sv-SE" dirty="0" smtClean="0"/>
              <a:t>minst </a:t>
            </a:r>
            <a:r>
              <a:rPr lang="sv-SE" dirty="0"/>
              <a:t>50 procent av </a:t>
            </a:r>
            <a:r>
              <a:rPr lang="sv-SE" dirty="0" smtClean="0"/>
              <a:t>nettoresultatet under en konjunkturcykel</a:t>
            </a:r>
            <a:endParaRPr lang="sv-SE" dirty="0"/>
          </a:p>
        </p:txBody>
      </p:sp>
      <p:sp>
        <p:nvSpPr>
          <p:cNvPr id="4" name="Platshållare för text 3"/>
          <p:cNvSpPr>
            <a:spLocks noGrp="1"/>
          </p:cNvSpPr>
          <p:nvPr>
            <p:ph type="body" sz="quarter" idx="3"/>
          </p:nvPr>
        </p:nvSpPr>
        <p:spPr/>
        <p:txBody>
          <a:bodyPr bIns="72000"/>
          <a:lstStyle/>
          <a:p>
            <a:r>
              <a:rPr lang="sv-SE" dirty="0">
                <a:solidFill>
                  <a:schemeClr val="tx2"/>
                </a:solidFill>
              </a:rPr>
              <a:t>Finansiella mål</a:t>
            </a:r>
          </a:p>
        </p:txBody>
      </p:sp>
      <p:sp>
        <p:nvSpPr>
          <p:cNvPr id="5" name="Platshållare för innehåll 4"/>
          <p:cNvSpPr>
            <a:spLocks noGrp="1"/>
          </p:cNvSpPr>
          <p:nvPr>
            <p:ph sz="quarter" idx="4"/>
          </p:nvPr>
        </p:nvSpPr>
        <p:spPr/>
        <p:txBody>
          <a:bodyPr/>
          <a:lstStyle/>
          <a:p>
            <a:r>
              <a:rPr lang="sv-SE" dirty="0"/>
              <a:t>Rörelsemarginalen ska över en konjunkturcykel vara minst </a:t>
            </a:r>
            <a:r>
              <a:rPr lang="sv-SE" dirty="0" smtClean="0"/>
              <a:t>7 procent</a:t>
            </a:r>
            <a:endParaRPr lang="sv-SE" dirty="0"/>
          </a:p>
          <a:p>
            <a:r>
              <a:rPr lang="sv-SE" dirty="0"/>
              <a:t>Soliditeten ska vara minst 30 </a:t>
            </a:r>
            <a:r>
              <a:rPr lang="sv-SE" dirty="0" smtClean="0"/>
              <a:t>procent</a:t>
            </a:r>
            <a:endParaRPr lang="sv-SE" dirty="0"/>
          </a:p>
        </p:txBody>
      </p:sp>
      <p:sp>
        <p:nvSpPr>
          <p:cNvPr id="7" name="Platshållare för datum 6"/>
          <p:cNvSpPr>
            <a:spLocks noGrp="1"/>
          </p:cNvSpPr>
          <p:nvPr>
            <p:ph type="dt" sz="half" idx="10"/>
          </p:nvPr>
        </p:nvSpPr>
        <p:spPr/>
        <p:txBody>
          <a:bodyPr/>
          <a:lstStyle/>
          <a:p>
            <a:fld id="{015231DB-6705-4DDF-A84E-92691A042E04}" type="datetime1">
              <a:rPr lang="sv-SE" smtClean="0"/>
              <a:pPr/>
              <a:t>2016-04-25</a:t>
            </a:fld>
            <a:endParaRPr lang="sv-SE"/>
          </a:p>
        </p:txBody>
      </p:sp>
      <p:sp>
        <p:nvSpPr>
          <p:cNvPr id="8" name="Platshållare för bildnummer 7"/>
          <p:cNvSpPr>
            <a:spLocks noGrp="1"/>
          </p:cNvSpPr>
          <p:nvPr>
            <p:ph type="sldNum" sz="quarter" idx="12"/>
          </p:nvPr>
        </p:nvSpPr>
        <p:spPr/>
        <p:txBody>
          <a:bodyPr/>
          <a:lstStyle/>
          <a:p>
            <a:fld id="{69B91339-51B8-4691-AC3E-0AFE781C7DDB}" type="slidenum">
              <a:rPr lang="sv-SE" smtClean="0"/>
              <a:pPr/>
              <a:t>13</a:t>
            </a:fld>
            <a:endParaRPr lang="sv-SE"/>
          </a:p>
        </p:txBody>
      </p:sp>
    </p:spTree>
    <p:extLst>
      <p:ext uri="{BB962C8B-B14F-4D97-AF65-F5344CB8AC3E}">
        <p14:creationId xmlns:p14="http://schemas.microsoft.com/office/powerpoint/2010/main" val="948194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dirty="0" smtClean="0"/>
              <a:t>Viktiga händelser under 2015</a:t>
            </a:r>
            <a:endParaRPr lang="sv-SE" dirty="0"/>
          </a:p>
        </p:txBody>
      </p:sp>
      <p:sp>
        <p:nvSpPr>
          <p:cNvPr id="10" name="Platshållare för innehåll 9"/>
          <p:cNvSpPr>
            <a:spLocks noGrp="1"/>
          </p:cNvSpPr>
          <p:nvPr>
            <p:ph sz="half" idx="1"/>
          </p:nvPr>
        </p:nvSpPr>
        <p:spPr>
          <a:xfrm>
            <a:off x="395288" y="1525588"/>
            <a:ext cx="7417072" cy="3708400"/>
          </a:xfrm>
        </p:spPr>
        <p:txBody>
          <a:bodyPr>
            <a:normAutofit/>
          </a:bodyPr>
          <a:lstStyle/>
          <a:p>
            <a:r>
              <a:rPr lang="sv-SE" dirty="0" smtClean="0"/>
              <a:t>Avyttring av den norska omsorgsverksamheten i april 2015</a:t>
            </a:r>
          </a:p>
          <a:p>
            <a:endParaRPr lang="sv-SE" dirty="0"/>
          </a:p>
          <a:p>
            <a:r>
              <a:rPr lang="sv-SE" dirty="0"/>
              <a:t>Nytt </a:t>
            </a:r>
            <a:r>
              <a:rPr lang="sv-SE" dirty="0" smtClean="0"/>
              <a:t>ramavtal med HINAS </a:t>
            </a:r>
            <a:r>
              <a:rPr lang="sv-SE" dirty="0"/>
              <a:t>i Norge med bättre marginaler och stark position för </a:t>
            </a:r>
            <a:r>
              <a:rPr lang="sv-SE" dirty="0" err="1"/>
              <a:t>Dedicare</a:t>
            </a:r>
            <a:r>
              <a:rPr lang="sv-SE" dirty="0"/>
              <a:t> tack vare höga kvalitetspoäng</a:t>
            </a:r>
          </a:p>
          <a:p>
            <a:pPr marL="0" indent="0">
              <a:buNone/>
            </a:pPr>
            <a:endParaRPr lang="sv-SE" dirty="0" smtClean="0">
              <a:solidFill>
                <a:srgbClr val="FF0000"/>
              </a:solidFill>
            </a:endParaRPr>
          </a:p>
          <a:p>
            <a:r>
              <a:rPr lang="sv-SE" dirty="0"/>
              <a:t>Vårdbemanning Sverige växer med 34 % under 2015</a:t>
            </a:r>
            <a:endParaRPr lang="sv-SE" b="1" dirty="0">
              <a:solidFill>
                <a:schemeClr val="tx2"/>
              </a:solidFill>
            </a:endParaRPr>
          </a:p>
          <a:p>
            <a:pPr marL="0" indent="0">
              <a:buNone/>
            </a:pPr>
            <a:endParaRPr lang="sv-SE" dirty="0" smtClean="0">
              <a:solidFill>
                <a:srgbClr val="FF0000"/>
              </a:solidFill>
            </a:endParaRPr>
          </a:p>
          <a:p>
            <a:r>
              <a:rPr lang="sv-SE" dirty="0" err="1" smtClean="0"/>
              <a:t>Dedicare</a:t>
            </a:r>
            <a:r>
              <a:rPr lang="sv-SE" dirty="0" smtClean="0"/>
              <a:t> tar </a:t>
            </a:r>
            <a:r>
              <a:rPr lang="sv-SE" dirty="0"/>
              <a:t>marknadsandelar på den svenska </a:t>
            </a:r>
            <a:r>
              <a:rPr lang="sv-SE" dirty="0" smtClean="0"/>
              <a:t>marknaden</a:t>
            </a:r>
          </a:p>
          <a:p>
            <a:endParaRPr lang="sv-SE" dirty="0"/>
          </a:p>
          <a:p>
            <a:r>
              <a:rPr lang="sv-SE" dirty="0"/>
              <a:t>Vårdbemanning Norge minskar med 11,4 % under 2015</a:t>
            </a:r>
          </a:p>
          <a:p>
            <a:pPr marL="0" indent="0">
              <a:buNone/>
            </a:pPr>
            <a:endParaRPr lang="sv-SE" dirty="0" smtClean="0"/>
          </a:p>
        </p:txBody>
      </p:sp>
      <p:sp>
        <p:nvSpPr>
          <p:cNvPr id="7" name="Platshållare för datum 6"/>
          <p:cNvSpPr>
            <a:spLocks noGrp="1"/>
          </p:cNvSpPr>
          <p:nvPr>
            <p:ph type="dt" sz="half" idx="10"/>
          </p:nvPr>
        </p:nvSpPr>
        <p:spPr/>
        <p:txBody>
          <a:bodyPr/>
          <a:lstStyle/>
          <a:p>
            <a:fld id="{015231DB-6705-4DDF-A84E-92691A042E04}" type="datetime1">
              <a:rPr lang="sv-SE" smtClean="0"/>
              <a:pPr/>
              <a:t>2016-04-25</a:t>
            </a:fld>
            <a:endParaRPr lang="sv-SE"/>
          </a:p>
        </p:txBody>
      </p:sp>
      <p:sp>
        <p:nvSpPr>
          <p:cNvPr id="8" name="Platshållare för bildnummer 7"/>
          <p:cNvSpPr>
            <a:spLocks noGrp="1"/>
          </p:cNvSpPr>
          <p:nvPr>
            <p:ph type="sldNum" sz="quarter" idx="12"/>
          </p:nvPr>
        </p:nvSpPr>
        <p:spPr/>
        <p:txBody>
          <a:bodyPr/>
          <a:lstStyle/>
          <a:p>
            <a:fld id="{69B91339-51B8-4691-AC3E-0AFE781C7DDB}" type="slidenum">
              <a:rPr lang="sv-SE" smtClean="0"/>
              <a:pPr/>
              <a:t>14</a:t>
            </a:fld>
            <a:endParaRPr lang="sv-SE"/>
          </a:p>
        </p:txBody>
      </p:sp>
    </p:spTree>
    <p:extLst>
      <p:ext uri="{BB962C8B-B14F-4D97-AF65-F5344CB8AC3E}">
        <p14:creationId xmlns:p14="http://schemas.microsoft.com/office/powerpoint/2010/main" val="2554961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dirty="0" smtClean="0"/>
              <a:t>Intäkter och rörelsemarginal för kvartal och R12</a:t>
            </a:r>
            <a:endParaRPr lang="sv-SE" dirty="0"/>
          </a:p>
        </p:txBody>
      </p:sp>
      <p:graphicFrame>
        <p:nvGraphicFramePr>
          <p:cNvPr id="13" name="Platshållare för innehåll 5"/>
          <p:cNvGraphicFramePr>
            <a:graphicFrameLocks noGrp="1"/>
          </p:cNvGraphicFramePr>
          <p:nvPr>
            <p:ph idx="1"/>
            <p:extLst>
              <p:ext uri="{D42A27DB-BD31-4B8C-83A1-F6EECF244321}">
                <p14:modId xmlns:p14="http://schemas.microsoft.com/office/powerpoint/2010/main" val="1658921062"/>
              </p:ext>
            </p:extLst>
          </p:nvPr>
        </p:nvGraphicFramePr>
        <p:xfrm>
          <a:off x="395288" y="1525588"/>
          <a:ext cx="8353425" cy="3708400"/>
        </p:xfrm>
        <a:graphic>
          <a:graphicData uri="http://schemas.openxmlformats.org/drawingml/2006/chart">
            <c:chart xmlns:c="http://schemas.openxmlformats.org/drawingml/2006/chart" xmlns:r="http://schemas.openxmlformats.org/officeDocument/2006/relationships" r:id="rId3"/>
          </a:graphicData>
        </a:graphic>
      </p:graphicFrame>
      <p:sp>
        <p:nvSpPr>
          <p:cNvPr id="7" name="Platshållare för datum 6"/>
          <p:cNvSpPr>
            <a:spLocks noGrp="1"/>
          </p:cNvSpPr>
          <p:nvPr>
            <p:ph type="dt" sz="half" idx="10"/>
          </p:nvPr>
        </p:nvSpPr>
        <p:spPr/>
        <p:txBody>
          <a:bodyPr/>
          <a:lstStyle/>
          <a:p>
            <a:fld id="{015231DB-6705-4DDF-A84E-92691A042E04}" type="datetime1">
              <a:rPr lang="sv-SE" smtClean="0"/>
              <a:pPr/>
              <a:t>2016-04-25</a:t>
            </a:fld>
            <a:endParaRPr lang="sv-SE"/>
          </a:p>
        </p:txBody>
      </p:sp>
      <p:sp>
        <p:nvSpPr>
          <p:cNvPr id="8" name="Platshållare för bildnummer 7"/>
          <p:cNvSpPr>
            <a:spLocks noGrp="1"/>
          </p:cNvSpPr>
          <p:nvPr>
            <p:ph type="sldNum" sz="quarter" idx="12"/>
          </p:nvPr>
        </p:nvSpPr>
        <p:spPr/>
        <p:txBody>
          <a:bodyPr/>
          <a:lstStyle/>
          <a:p>
            <a:fld id="{69B91339-51B8-4691-AC3E-0AFE781C7DDB}" type="slidenum">
              <a:rPr lang="sv-SE" smtClean="0"/>
              <a:pPr/>
              <a:t>15</a:t>
            </a:fld>
            <a:endParaRPr lang="sv-SE"/>
          </a:p>
        </p:txBody>
      </p:sp>
    </p:spTree>
    <p:extLst>
      <p:ext uri="{BB962C8B-B14F-4D97-AF65-F5344CB8AC3E}">
        <p14:creationId xmlns:p14="http://schemas.microsoft.com/office/powerpoint/2010/main" val="1702572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dirty="0" smtClean="0"/>
              <a:t>Geografisk närvaro</a:t>
            </a:r>
            <a:endParaRPr lang="sv-SE" dirty="0"/>
          </a:p>
        </p:txBody>
      </p:sp>
      <p:sp>
        <p:nvSpPr>
          <p:cNvPr id="2" name="Platshållare för innehåll 1"/>
          <p:cNvSpPr>
            <a:spLocks noGrp="1"/>
          </p:cNvSpPr>
          <p:nvPr>
            <p:ph sz="half" idx="1"/>
          </p:nvPr>
        </p:nvSpPr>
        <p:spPr/>
        <p:txBody>
          <a:bodyPr>
            <a:normAutofit/>
          </a:bodyPr>
          <a:lstStyle/>
          <a:p>
            <a:r>
              <a:rPr lang="sv-SE" dirty="0"/>
              <a:t>Dedicare har </a:t>
            </a:r>
            <a:r>
              <a:rPr lang="sv-SE" dirty="0" smtClean="0"/>
              <a:t>6 </a:t>
            </a:r>
            <a:r>
              <a:rPr lang="sv-SE" dirty="0" err="1"/>
              <a:t>st</a:t>
            </a:r>
            <a:r>
              <a:rPr lang="sv-SE" dirty="0"/>
              <a:t> </a:t>
            </a:r>
            <a:r>
              <a:rPr lang="sv-SE" dirty="0" smtClean="0"/>
              <a:t>kontor, med </a:t>
            </a:r>
            <a:r>
              <a:rPr lang="sv-SE" dirty="0"/>
              <a:t>huvudkontoret  i Stockholm </a:t>
            </a:r>
            <a:endParaRPr lang="sv-SE" dirty="0" smtClean="0"/>
          </a:p>
          <a:p>
            <a:r>
              <a:rPr lang="sv-SE" dirty="0" smtClean="0"/>
              <a:t>Vårdbemanningssegmenten </a:t>
            </a:r>
            <a:r>
              <a:rPr lang="sv-SE" dirty="0"/>
              <a:t>i </a:t>
            </a:r>
            <a:r>
              <a:rPr lang="sv-SE" dirty="0" smtClean="0"/>
              <a:t>Norge omsätter 2015 185,6 MSEK (209,4) och har </a:t>
            </a:r>
            <a:r>
              <a:rPr lang="sv-SE" dirty="0"/>
              <a:t>under </a:t>
            </a:r>
            <a:r>
              <a:rPr lang="sv-SE" dirty="0" smtClean="0"/>
              <a:t>perioden minskat </a:t>
            </a:r>
            <a:r>
              <a:rPr lang="sv-SE" dirty="0"/>
              <a:t>med </a:t>
            </a:r>
            <a:r>
              <a:rPr lang="sv-SE" dirty="0" smtClean="0"/>
              <a:t>11,4%</a:t>
            </a:r>
          </a:p>
          <a:p>
            <a:r>
              <a:rPr lang="sv-SE" dirty="0" smtClean="0"/>
              <a:t>Vårdbemanningssegmentet i Sverige omsätter 2015 387,6 MSEK (288,7) och har under  perioden vuxit med 34,3%</a:t>
            </a:r>
            <a:endParaRPr lang="sv-SE" dirty="0"/>
          </a:p>
          <a:p>
            <a:r>
              <a:rPr lang="sv-SE" dirty="0" smtClean="0"/>
              <a:t>Omsorg* omsätter 2015 15,1 (72,9)</a:t>
            </a:r>
          </a:p>
          <a:p>
            <a:pPr marL="179387" lvl="1" indent="0">
              <a:buNone/>
            </a:pPr>
            <a:r>
              <a:rPr lang="sv-SE" dirty="0" smtClean="0"/>
              <a:t>*Omsorg Norge har avyttrades i april 2015</a:t>
            </a:r>
            <a:endParaRPr lang="sv-SE" dirty="0"/>
          </a:p>
          <a:p>
            <a:endParaRPr lang="sv-SE" dirty="0"/>
          </a:p>
        </p:txBody>
      </p:sp>
      <p:sp>
        <p:nvSpPr>
          <p:cNvPr id="3" name="Platshållare för innehåll 2"/>
          <p:cNvSpPr>
            <a:spLocks noGrp="1"/>
          </p:cNvSpPr>
          <p:nvPr>
            <p:ph sz="half" idx="2"/>
          </p:nvPr>
        </p:nvSpPr>
        <p:spPr/>
        <p:txBody>
          <a:bodyPr>
            <a:normAutofit/>
          </a:bodyPr>
          <a:lstStyle/>
          <a:p>
            <a:endParaRPr lang="sv-SE" dirty="0"/>
          </a:p>
        </p:txBody>
      </p:sp>
      <p:sp>
        <p:nvSpPr>
          <p:cNvPr id="7" name="Platshållare för datum 6"/>
          <p:cNvSpPr>
            <a:spLocks noGrp="1"/>
          </p:cNvSpPr>
          <p:nvPr>
            <p:ph type="dt" sz="half" idx="10"/>
          </p:nvPr>
        </p:nvSpPr>
        <p:spPr/>
        <p:txBody>
          <a:bodyPr/>
          <a:lstStyle/>
          <a:p>
            <a:fld id="{015231DB-6705-4DDF-A84E-92691A042E04}" type="datetime1">
              <a:rPr lang="sv-SE" smtClean="0"/>
              <a:pPr/>
              <a:t>2016-04-25</a:t>
            </a:fld>
            <a:endParaRPr lang="sv-SE"/>
          </a:p>
        </p:txBody>
      </p:sp>
      <p:sp>
        <p:nvSpPr>
          <p:cNvPr id="8" name="Platshållare för bildnummer 7"/>
          <p:cNvSpPr>
            <a:spLocks noGrp="1"/>
          </p:cNvSpPr>
          <p:nvPr>
            <p:ph type="sldNum" sz="quarter" idx="12"/>
          </p:nvPr>
        </p:nvSpPr>
        <p:spPr/>
        <p:txBody>
          <a:bodyPr/>
          <a:lstStyle/>
          <a:p>
            <a:fld id="{69B91339-51B8-4691-AC3E-0AFE781C7DDB}" type="slidenum">
              <a:rPr lang="sv-SE" smtClean="0"/>
              <a:pPr/>
              <a:t>16</a:t>
            </a:fld>
            <a:endParaRPr lang="sv-SE"/>
          </a:p>
        </p:txBody>
      </p:sp>
      <p:pic>
        <p:nvPicPr>
          <p:cNvPr id="15" name="Picture 2" descr="K:\kunder\2013\Dedicare\PowerPoint\Karta\Dedicare-kontor.png"/>
          <p:cNvPicPr>
            <a:picLocks noChangeAspect="1" noChangeArrowheads="1"/>
          </p:cNvPicPr>
          <p:nvPr/>
        </p:nvPicPr>
        <p:blipFill>
          <a:blip r:embed="rId2" cstate="print"/>
          <a:stretch>
            <a:fillRect/>
          </a:stretch>
        </p:blipFill>
        <p:spPr bwMode="auto">
          <a:xfrm>
            <a:off x="4377710" y="854253"/>
            <a:ext cx="4766798" cy="4824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p:cNvSpPr txBox="1"/>
          <p:nvPr/>
        </p:nvSpPr>
        <p:spPr>
          <a:xfrm>
            <a:off x="5616117" y="4477680"/>
            <a:ext cx="684076" cy="215444"/>
          </a:xfrm>
          <a:prstGeom prst="rect">
            <a:avLst/>
          </a:prstGeom>
          <a:noFill/>
        </p:spPr>
        <p:txBody>
          <a:bodyPr wrap="square" rtlCol="0">
            <a:spAutoFit/>
          </a:bodyPr>
          <a:lstStyle/>
          <a:p>
            <a:r>
              <a:rPr lang="sv-SE" sz="800" dirty="0" smtClean="0"/>
              <a:t>Göteborg</a:t>
            </a:r>
            <a:endParaRPr lang="sv-SE" sz="800" dirty="0"/>
          </a:p>
        </p:txBody>
      </p:sp>
      <p:sp>
        <p:nvSpPr>
          <p:cNvPr id="13" name="Koppling 12"/>
          <p:cNvSpPr/>
          <p:nvPr/>
        </p:nvSpPr>
        <p:spPr>
          <a:xfrm>
            <a:off x="5680862" y="4384049"/>
            <a:ext cx="145527" cy="129401"/>
          </a:xfrm>
          <a:prstGeom prst="flowChartConnector">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60938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dirty="0" smtClean="0"/>
              <a:t>Omsättning  och rörelseresultat per land</a:t>
            </a:r>
            <a:endParaRPr lang="sv-SE" dirty="0"/>
          </a:p>
        </p:txBody>
      </p:sp>
      <p:sp>
        <p:nvSpPr>
          <p:cNvPr id="7" name="Platshållare för datum 6"/>
          <p:cNvSpPr>
            <a:spLocks noGrp="1"/>
          </p:cNvSpPr>
          <p:nvPr>
            <p:ph type="dt" sz="half" idx="10"/>
          </p:nvPr>
        </p:nvSpPr>
        <p:spPr/>
        <p:txBody>
          <a:bodyPr/>
          <a:lstStyle/>
          <a:p>
            <a:fld id="{015231DB-6705-4DDF-A84E-92691A042E04}" type="datetime1">
              <a:rPr lang="sv-SE" smtClean="0"/>
              <a:pPr/>
              <a:t>2016-04-25</a:t>
            </a:fld>
            <a:endParaRPr lang="sv-SE"/>
          </a:p>
        </p:txBody>
      </p:sp>
      <p:sp>
        <p:nvSpPr>
          <p:cNvPr id="8" name="Platshållare för bildnummer 7"/>
          <p:cNvSpPr>
            <a:spLocks noGrp="1"/>
          </p:cNvSpPr>
          <p:nvPr>
            <p:ph type="sldNum" sz="quarter" idx="12"/>
          </p:nvPr>
        </p:nvSpPr>
        <p:spPr/>
        <p:txBody>
          <a:bodyPr/>
          <a:lstStyle/>
          <a:p>
            <a:fld id="{69B91339-51B8-4691-AC3E-0AFE781C7DDB}" type="slidenum">
              <a:rPr lang="sv-SE" smtClean="0"/>
              <a:pPr/>
              <a:t>17</a:t>
            </a:fld>
            <a:endParaRPr lang="sv-SE"/>
          </a:p>
        </p:txBody>
      </p:sp>
      <p:graphicFrame>
        <p:nvGraphicFramePr>
          <p:cNvPr id="21" name="Platshållare för innehåll 1"/>
          <p:cNvGraphicFramePr>
            <a:graphicFrameLocks/>
          </p:cNvGraphicFramePr>
          <p:nvPr>
            <p:extLst>
              <p:ext uri="{D42A27DB-BD31-4B8C-83A1-F6EECF244321}">
                <p14:modId xmlns:p14="http://schemas.microsoft.com/office/powerpoint/2010/main" val="1970433368"/>
              </p:ext>
            </p:extLst>
          </p:nvPr>
        </p:nvGraphicFramePr>
        <p:xfrm>
          <a:off x="395287" y="1597360"/>
          <a:ext cx="6732996" cy="1458690"/>
        </p:xfrm>
        <a:graphic>
          <a:graphicData uri="http://schemas.openxmlformats.org/drawingml/2006/table">
            <a:tbl>
              <a:tblPr firstRow="1" bandRow="1">
                <a:tableStyleId>{5C22544A-7EE6-4342-B048-85BDC9FD1C3A}</a:tableStyleId>
              </a:tblPr>
              <a:tblGrid>
                <a:gridCol w="1892945"/>
                <a:gridCol w="838221"/>
                <a:gridCol w="703025"/>
                <a:gridCol w="784142"/>
                <a:gridCol w="838221"/>
                <a:gridCol w="838221"/>
                <a:gridCol w="838221"/>
              </a:tblGrid>
              <a:tr h="137600">
                <a:tc rowSpan="2">
                  <a:txBody>
                    <a:bodyPr/>
                    <a:lstStyle/>
                    <a:p>
                      <a:pPr>
                        <a:lnSpc>
                          <a:spcPts val="800"/>
                        </a:lnSpc>
                      </a:pPr>
                      <a:r>
                        <a:rPr lang="sv-SE" sz="1000" dirty="0" smtClean="0">
                          <a:solidFill>
                            <a:schemeClr val="bg2"/>
                          </a:solidFill>
                        </a:rPr>
                        <a:t>Intäkter och rörelseresultat (EBIT)</a:t>
                      </a:r>
                      <a:br>
                        <a:rPr lang="sv-SE" sz="1000" dirty="0" smtClean="0">
                          <a:solidFill>
                            <a:schemeClr val="bg2"/>
                          </a:solidFill>
                        </a:rPr>
                      </a:br>
                      <a:r>
                        <a:rPr lang="sv-SE" sz="1000" dirty="0" smtClean="0">
                          <a:solidFill>
                            <a:schemeClr val="bg2"/>
                          </a:solidFill>
                        </a:rPr>
                        <a:t>per rörelsesegment, MSEK</a:t>
                      </a:r>
                      <a:endParaRPr lang="sv-SE" sz="1000" b="1" dirty="0">
                        <a:solidFill>
                          <a:schemeClr val="bg2"/>
                        </a:solidFill>
                      </a:endParaRPr>
                    </a:p>
                  </a:txBody>
                  <a:tcPr marL="36000" marR="36000" marT="0" marB="36000"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ts val="800"/>
                        </a:lnSpc>
                      </a:pPr>
                      <a:r>
                        <a:rPr lang="sv-SE" sz="1000" dirty="0" smtClean="0">
                          <a:solidFill>
                            <a:schemeClr val="bg2"/>
                          </a:solidFill>
                        </a:rPr>
                        <a:t>Intäkter</a:t>
                      </a:r>
                      <a:endParaRPr lang="sv-SE" sz="1000" dirty="0">
                        <a:solidFill>
                          <a:schemeClr val="bg2"/>
                        </a:solidFill>
                      </a:endParaRPr>
                    </a:p>
                  </a:txBody>
                  <a:tcPr marL="36000" marR="36000" marT="0" marB="36000"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lnSpc>
                          <a:spcPts val="800"/>
                        </a:lnSpc>
                      </a:pPr>
                      <a:endParaRPr lang="sv-SE" sz="750" dirty="0">
                        <a:solidFill>
                          <a:schemeClr val="tx2"/>
                        </a:solidFill>
                      </a:endParaRPr>
                    </a:p>
                  </a:txBody>
                  <a:tcPr marL="36000" marR="36000" marT="0" marB="0"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ts val="800"/>
                        </a:lnSpc>
                      </a:pPr>
                      <a:r>
                        <a:rPr lang="sv-SE" sz="1000" dirty="0" smtClean="0">
                          <a:solidFill>
                            <a:schemeClr val="bg2"/>
                          </a:solidFill>
                        </a:rPr>
                        <a:t>Resultat före skatt</a:t>
                      </a:r>
                      <a:endParaRPr lang="sv-SE" sz="1000" dirty="0">
                        <a:solidFill>
                          <a:schemeClr val="bg2"/>
                        </a:solidFill>
                      </a:endParaRPr>
                    </a:p>
                  </a:txBody>
                  <a:tcPr marL="36000" marR="36000" marT="0" marB="36000"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lnSpc>
                          <a:spcPts val="800"/>
                        </a:lnSpc>
                      </a:pPr>
                      <a:endParaRPr lang="sv-SE" sz="750" dirty="0">
                        <a:solidFill>
                          <a:schemeClr val="tx2"/>
                        </a:solidFill>
                      </a:endParaRPr>
                    </a:p>
                  </a:txBody>
                  <a:tcPr marL="36000" marR="36000" marT="0" marB="0"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ts val="800"/>
                        </a:lnSpc>
                      </a:pPr>
                      <a:r>
                        <a:rPr lang="sv-SE" sz="1000" dirty="0" smtClean="0">
                          <a:solidFill>
                            <a:schemeClr val="bg2"/>
                          </a:solidFill>
                        </a:rPr>
                        <a:t>Marginal</a:t>
                      </a:r>
                      <a:r>
                        <a:rPr lang="sv-SE" sz="1000" baseline="0" dirty="0" smtClean="0">
                          <a:solidFill>
                            <a:schemeClr val="bg2"/>
                          </a:solidFill>
                        </a:rPr>
                        <a:t> %</a:t>
                      </a:r>
                      <a:endParaRPr lang="sv-SE" sz="1000" dirty="0">
                        <a:solidFill>
                          <a:schemeClr val="bg2"/>
                        </a:solidFill>
                      </a:endParaRPr>
                    </a:p>
                  </a:txBody>
                  <a:tcPr marL="36000" marR="36000" marT="0" marB="36000"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ts val="800"/>
                        </a:lnSpc>
                      </a:pPr>
                      <a:endParaRPr lang="sv-SE" sz="1000" dirty="0">
                        <a:solidFill>
                          <a:schemeClr val="bg2"/>
                        </a:solidFill>
                      </a:endParaRPr>
                    </a:p>
                  </a:txBody>
                  <a:tcPr marL="36000" marR="36000" marT="0" marB="36000"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44914">
                <a:tc vMerge="1">
                  <a:txBody>
                    <a:bodyPr/>
                    <a:lstStyle/>
                    <a:p>
                      <a:pPr>
                        <a:lnSpc>
                          <a:spcPts val="800"/>
                        </a:lnSpc>
                      </a:pPr>
                      <a:endParaRPr lang="sv-SE" sz="800" b="1" dirty="0">
                        <a:solidFill>
                          <a:schemeClr val="tx2"/>
                        </a:solidFill>
                      </a:endParaRPr>
                    </a:p>
                  </a:txBody>
                  <a:tcPr marL="36000" marR="36000" marT="0" marB="0" anchor="b">
                    <a:lnL w="12700" cmpd="sng">
                      <a:noFill/>
                    </a:lnL>
                    <a:lnR w="12700" cmpd="sng">
                      <a:noFill/>
                    </a:lnR>
                    <a:lnT w="1905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b="1" dirty="0" smtClean="0">
                          <a:solidFill>
                            <a:schemeClr val="bg2"/>
                          </a:solidFill>
                        </a:rPr>
                        <a:t>Jan–dec</a:t>
                      </a:r>
                      <a:r>
                        <a:rPr lang="sv-SE" sz="1000" b="1" baseline="0" dirty="0" smtClean="0">
                          <a:solidFill>
                            <a:schemeClr val="bg2"/>
                          </a:solidFill>
                        </a:rPr>
                        <a:t> </a:t>
                      </a:r>
                      <a:br>
                        <a:rPr lang="sv-SE" sz="1000" b="1" baseline="0" dirty="0" smtClean="0">
                          <a:solidFill>
                            <a:schemeClr val="bg2"/>
                          </a:solidFill>
                        </a:rPr>
                      </a:br>
                      <a:r>
                        <a:rPr lang="sv-SE" sz="1000" b="1" baseline="0" dirty="0" smtClean="0">
                          <a:solidFill>
                            <a:schemeClr val="bg2"/>
                          </a:solidFill>
                        </a:rPr>
                        <a:t>2015</a:t>
                      </a:r>
                      <a:endParaRPr lang="sv-SE" sz="1000" b="1" dirty="0">
                        <a:solidFill>
                          <a:schemeClr val="bg2"/>
                        </a:solidFill>
                      </a:endParaRPr>
                    </a:p>
                  </a:txBody>
                  <a:tcPr marL="36000" marR="36000" marT="0" marB="36000" anchor="b">
                    <a:lnL w="12700" cmpd="sng">
                      <a:noFill/>
                    </a:lnL>
                    <a:lnR w="12700" cmpd="sng">
                      <a:noFill/>
                    </a:lnR>
                    <a:lnT w="190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b="1" dirty="0" smtClean="0">
                          <a:solidFill>
                            <a:schemeClr val="bg2"/>
                          </a:solidFill>
                        </a:rPr>
                        <a:t>Jan–dec</a:t>
                      </a:r>
                      <a:r>
                        <a:rPr lang="sv-SE" sz="1000" b="1" baseline="0" dirty="0" smtClean="0">
                          <a:solidFill>
                            <a:schemeClr val="bg2"/>
                          </a:solidFill>
                        </a:rPr>
                        <a:t> </a:t>
                      </a:r>
                      <a:br>
                        <a:rPr lang="sv-SE" sz="1000" b="1" baseline="0" dirty="0" smtClean="0">
                          <a:solidFill>
                            <a:schemeClr val="bg2"/>
                          </a:solidFill>
                        </a:rPr>
                      </a:br>
                      <a:r>
                        <a:rPr lang="sv-SE" sz="1000" b="1" baseline="0" dirty="0" smtClean="0">
                          <a:solidFill>
                            <a:schemeClr val="bg2"/>
                          </a:solidFill>
                        </a:rPr>
                        <a:t>2014</a:t>
                      </a:r>
                      <a:endParaRPr lang="sv-SE" sz="1000" b="1" dirty="0">
                        <a:solidFill>
                          <a:schemeClr val="bg2"/>
                        </a:solidFill>
                      </a:endParaRPr>
                    </a:p>
                  </a:txBody>
                  <a:tcPr marL="36000" marR="36000" marT="0" marB="36000" anchor="b">
                    <a:lnL w="12700" cmpd="sng">
                      <a:noFill/>
                    </a:lnL>
                    <a:lnR w="12700" cmpd="sng">
                      <a:noFill/>
                    </a:lnR>
                    <a:lnT w="190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b="1" dirty="0" smtClean="0">
                          <a:solidFill>
                            <a:schemeClr val="bg2"/>
                          </a:solidFill>
                        </a:rPr>
                        <a:t>Jan–dec</a:t>
                      </a:r>
                      <a:br>
                        <a:rPr lang="sv-SE" sz="1000" b="1" dirty="0" smtClean="0">
                          <a:solidFill>
                            <a:schemeClr val="bg2"/>
                          </a:solidFill>
                        </a:rPr>
                      </a:br>
                      <a:r>
                        <a:rPr lang="sv-SE" sz="1000" b="1" dirty="0" smtClean="0">
                          <a:solidFill>
                            <a:schemeClr val="bg2"/>
                          </a:solidFill>
                        </a:rPr>
                        <a:t>2015</a:t>
                      </a:r>
                      <a:endParaRPr lang="sv-SE" sz="1000" b="1" dirty="0">
                        <a:solidFill>
                          <a:schemeClr val="bg2"/>
                        </a:solidFill>
                      </a:endParaRPr>
                    </a:p>
                  </a:txBody>
                  <a:tcPr marL="36000" marR="36000" marT="0" marB="36000" anchor="b">
                    <a:lnL w="12700" cmpd="sng">
                      <a:noFill/>
                    </a:lnL>
                    <a:lnR w="12700" cmpd="sng">
                      <a:noFill/>
                    </a:lnR>
                    <a:lnT w="190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b="1" dirty="0" smtClean="0">
                          <a:solidFill>
                            <a:schemeClr val="bg2"/>
                          </a:solidFill>
                        </a:rPr>
                        <a:t>Jan–dec</a:t>
                      </a:r>
                      <a:br>
                        <a:rPr lang="sv-SE" sz="1000" b="1" dirty="0" smtClean="0">
                          <a:solidFill>
                            <a:schemeClr val="bg2"/>
                          </a:solidFill>
                        </a:rPr>
                      </a:br>
                      <a:r>
                        <a:rPr lang="sv-SE" sz="1000" b="1" dirty="0" smtClean="0">
                          <a:solidFill>
                            <a:schemeClr val="bg2"/>
                          </a:solidFill>
                        </a:rPr>
                        <a:t>2014</a:t>
                      </a:r>
                      <a:endParaRPr lang="sv-SE" sz="1000" b="1" dirty="0">
                        <a:solidFill>
                          <a:schemeClr val="bg2"/>
                        </a:solidFill>
                      </a:endParaRPr>
                    </a:p>
                  </a:txBody>
                  <a:tcPr marL="36000" marR="36000" marT="0" marB="36000" anchor="b">
                    <a:lnL w="12700" cmpd="sng">
                      <a:noFill/>
                    </a:lnL>
                    <a:lnR w="12700" cmpd="sng">
                      <a:noFill/>
                    </a:lnR>
                    <a:lnT w="190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b="1" dirty="0" smtClean="0">
                          <a:solidFill>
                            <a:schemeClr val="bg2"/>
                          </a:solidFill>
                        </a:rPr>
                        <a:t>Jan–dec</a:t>
                      </a:r>
                      <a:br>
                        <a:rPr lang="sv-SE" sz="1000" b="1" dirty="0" smtClean="0">
                          <a:solidFill>
                            <a:schemeClr val="bg2"/>
                          </a:solidFill>
                        </a:rPr>
                      </a:br>
                      <a:r>
                        <a:rPr lang="sv-SE" sz="1000" b="1" dirty="0" smtClean="0">
                          <a:solidFill>
                            <a:schemeClr val="bg2"/>
                          </a:solidFill>
                        </a:rPr>
                        <a:t>2015</a:t>
                      </a:r>
                      <a:endParaRPr lang="sv-SE" sz="1000" b="1" dirty="0">
                        <a:solidFill>
                          <a:schemeClr val="bg2"/>
                        </a:solidFill>
                      </a:endParaRPr>
                    </a:p>
                  </a:txBody>
                  <a:tcPr marL="36000" marR="36000" marT="0" marB="36000" anchor="b">
                    <a:lnL w="12700" cmpd="sng">
                      <a:noFill/>
                    </a:lnL>
                    <a:lnR w="12700" cmpd="sng">
                      <a:noFill/>
                    </a:lnR>
                    <a:lnT w="190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b="1" dirty="0" smtClean="0">
                          <a:solidFill>
                            <a:schemeClr val="bg2"/>
                          </a:solidFill>
                        </a:rPr>
                        <a:t>Jan–dec</a:t>
                      </a:r>
                      <a:br>
                        <a:rPr lang="sv-SE" sz="1000" b="1" dirty="0" smtClean="0">
                          <a:solidFill>
                            <a:schemeClr val="bg2"/>
                          </a:solidFill>
                        </a:rPr>
                      </a:br>
                      <a:r>
                        <a:rPr lang="sv-SE" sz="1000" b="1" dirty="0" smtClean="0">
                          <a:solidFill>
                            <a:schemeClr val="bg2"/>
                          </a:solidFill>
                        </a:rPr>
                        <a:t>2014</a:t>
                      </a:r>
                      <a:endParaRPr lang="sv-SE" sz="1000" b="1" dirty="0">
                        <a:solidFill>
                          <a:schemeClr val="bg2"/>
                        </a:solidFill>
                      </a:endParaRPr>
                    </a:p>
                  </a:txBody>
                  <a:tcPr marL="36000" marR="36000" marT="0" marB="36000" anchor="b">
                    <a:lnL w="12700" cmpd="sng">
                      <a:noFill/>
                    </a:lnL>
                    <a:lnR w="12700" cmpd="sng">
                      <a:noFill/>
                    </a:lnR>
                    <a:lnT w="190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180927">
                <a:tc>
                  <a:txBody>
                    <a:bodyPr/>
                    <a:lstStyle/>
                    <a:p>
                      <a:pPr>
                        <a:lnSpc>
                          <a:spcPts val="800"/>
                        </a:lnSpc>
                      </a:pPr>
                      <a:r>
                        <a:rPr lang="sv-SE" sz="1000" b="1" dirty="0" smtClean="0">
                          <a:solidFill>
                            <a:schemeClr val="bg2"/>
                          </a:solidFill>
                        </a:rPr>
                        <a:t>Vårdbemanning</a:t>
                      </a:r>
                      <a:endParaRPr lang="sv-SE" sz="1000" b="1" dirty="0">
                        <a:solidFill>
                          <a:schemeClr val="bg2"/>
                        </a:solidFill>
                      </a:endParaRPr>
                    </a:p>
                  </a:txBody>
                  <a:tcPr marL="36000" marR="3600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b="1" dirty="0" smtClean="0">
                          <a:solidFill>
                            <a:schemeClr val="bg2"/>
                          </a:solidFill>
                        </a:rPr>
                        <a:t>573,2</a:t>
                      </a:r>
                      <a:endParaRPr lang="sv-SE" sz="1000" b="1" dirty="0">
                        <a:solidFill>
                          <a:schemeClr val="bg2"/>
                        </a:solidFill>
                      </a:endParaRPr>
                    </a:p>
                  </a:txBody>
                  <a:tcPr marL="36000" marR="3600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b="1" dirty="0" smtClean="0">
                          <a:solidFill>
                            <a:schemeClr val="bg2"/>
                          </a:solidFill>
                        </a:rPr>
                        <a:t>498,1</a:t>
                      </a:r>
                      <a:endParaRPr lang="sv-SE" sz="1000" b="1" dirty="0">
                        <a:solidFill>
                          <a:schemeClr val="bg2"/>
                        </a:solidFill>
                      </a:endParaRPr>
                    </a:p>
                  </a:txBody>
                  <a:tcPr marL="36000" marR="3600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b="1" dirty="0" smtClean="0">
                          <a:solidFill>
                            <a:schemeClr val="bg2"/>
                          </a:solidFill>
                        </a:rPr>
                        <a:t>39,4</a:t>
                      </a:r>
                      <a:endParaRPr lang="sv-SE" sz="1000" b="1" dirty="0">
                        <a:solidFill>
                          <a:schemeClr val="bg2"/>
                        </a:solidFill>
                      </a:endParaRPr>
                    </a:p>
                  </a:txBody>
                  <a:tcPr marL="36000" marR="3600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b="1" dirty="0" smtClean="0">
                          <a:solidFill>
                            <a:schemeClr val="bg2"/>
                          </a:solidFill>
                        </a:rPr>
                        <a:t>31,3</a:t>
                      </a:r>
                      <a:endParaRPr lang="sv-SE" sz="1000" b="1" dirty="0">
                        <a:solidFill>
                          <a:schemeClr val="bg2"/>
                        </a:solidFill>
                      </a:endParaRPr>
                    </a:p>
                  </a:txBody>
                  <a:tcPr marL="36000" marR="3600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b="1" dirty="0" smtClean="0">
                          <a:solidFill>
                            <a:schemeClr val="bg2"/>
                          </a:solidFill>
                        </a:rPr>
                        <a:t>6,9</a:t>
                      </a:r>
                      <a:endParaRPr lang="sv-SE" sz="1000" b="1" dirty="0">
                        <a:solidFill>
                          <a:schemeClr val="bg2"/>
                        </a:solidFill>
                      </a:endParaRPr>
                    </a:p>
                  </a:txBody>
                  <a:tcPr marL="36000" marR="3600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b="1" dirty="0" smtClean="0">
                          <a:solidFill>
                            <a:schemeClr val="bg2"/>
                          </a:solidFill>
                        </a:rPr>
                        <a:t>6,5</a:t>
                      </a:r>
                      <a:endParaRPr lang="sv-SE" sz="1000" b="1" dirty="0">
                        <a:solidFill>
                          <a:schemeClr val="bg2"/>
                        </a:solidFill>
                      </a:endParaRPr>
                    </a:p>
                  </a:txBody>
                  <a:tcPr marL="36000" marR="3600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0927">
                <a:tc>
                  <a:txBody>
                    <a:bodyPr/>
                    <a:lstStyle/>
                    <a:p>
                      <a:pPr>
                        <a:lnSpc>
                          <a:spcPts val="800"/>
                        </a:lnSpc>
                      </a:pPr>
                      <a:r>
                        <a:rPr lang="sv-SE" sz="1000" dirty="0" smtClean="0">
                          <a:solidFill>
                            <a:schemeClr val="bg2"/>
                          </a:solidFill>
                        </a:rPr>
                        <a:t>Sverige</a:t>
                      </a:r>
                    </a:p>
                  </a:txBody>
                  <a:tcPr marL="36000" marR="36000" marT="0" marB="0"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dirty="0" smtClean="0">
                          <a:solidFill>
                            <a:schemeClr val="bg2"/>
                          </a:solidFill>
                        </a:rPr>
                        <a:t>387,6</a:t>
                      </a:r>
                      <a:endParaRPr lang="sv-SE" sz="1000" dirty="0">
                        <a:solidFill>
                          <a:schemeClr val="bg2"/>
                        </a:solidFill>
                      </a:endParaRPr>
                    </a:p>
                  </a:txBody>
                  <a:tcPr marL="36000" marR="36000" marT="0" marB="0"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dirty="0" smtClean="0">
                          <a:solidFill>
                            <a:schemeClr val="bg2"/>
                          </a:solidFill>
                        </a:rPr>
                        <a:t>288,7</a:t>
                      </a:r>
                      <a:endParaRPr lang="sv-SE" sz="1000" dirty="0">
                        <a:solidFill>
                          <a:schemeClr val="bg2"/>
                        </a:solidFill>
                      </a:endParaRPr>
                    </a:p>
                  </a:txBody>
                  <a:tcPr marL="36000" marR="36000" marT="0" marB="0"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dirty="0" smtClean="0">
                          <a:solidFill>
                            <a:schemeClr val="bg2"/>
                          </a:solidFill>
                        </a:rPr>
                        <a:t>28</a:t>
                      </a:r>
                      <a:endParaRPr lang="sv-SE" sz="1000" dirty="0">
                        <a:solidFill>
                          <a:schemeClr val="bg2"/>
                        </a:solidFill>
                      </a:endParaRPr>
                    </a:p>
                  </a:txBody>
                  <a:tcPr marL="36000" marR="36000" marT="0" marB="0"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dirty="0" smtClean="0">
                          <a:solidFill>
                            <a:schemeClr val="bg2"/>
                          </a:solidFill>
                        </a:rPr>
                        <a:t>22,0</a:t>
                      </a:r>
                      <a:endParaRPr lang="sv-SE" sz="1000" dirty="0">
                        <a:solidFill>
                          <a:schemeClr val="bg2"/>
                        </a:solidFill>
                      </a:endParaRPr>
                    </a:p>
                  </a:txBody>
                  <a:tcPr marL="36000" marR="36000" marT="0" marB="0"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dirty="0" smtClean="0">
                          <a:solidFill>
                            <a:schemeClr val="bg2"/>
                          </a:solidFill>
                        </a:rPr>
                        <a:t>7,2</a:t>
                      </a:r>
                      <a:endParaRPr lang="sv-SE" sz="1000" dirty="0">
                        <a:solidFill>
                          <a:schemeClr val="bg2"/>
                        </a:solidFill>
                      </a:endParaRPr>
                    </a:p>
                  </a:txBody>
                  <a:tcPr marL="36000" marR="36000" marT="0" marB="0"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dirty="0" smtClean="0">
                          <a:solidFill>
                            <a:schemeClr val="bg2"/>
                          </a:solidFill>
                        </a:rPr>
                        <a:t>7,6</a:t>
                      </a:r>
                      <a:endParaRPr lang="sv-SE" sz="1000" dirty="0">
                        <a:solidFill>
                          <a:schemeClr val="bg2"/>
                        </a:solidFill>
                      </a:endParaRPr>
                    </a:p>
                  </a:txBody>
                  <a:tcPr marL="36000" marR="36000" marT="0" marB="0"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80927">
                <a:tc>
                  <a:txBody>
                    <a:bodyPr/>
                    <a:lstStyle/>
                    <a:p>
                      <a:pPr>
                        <a:lnSpc>
                          <a:spcPts val="800"/>
                        </a:lnSpc>
                      </a:pPr>
                      <a:r>
                        <a:rPr lang="sv-SE" sz="1000" dirty="0" smtClean="0">
                          <a:solidFill>
                            <a:schemeClr val="bg2"/>
                          </a:solidFill>
                        </a:rPr>
                        <a:t>Norge</a:t>
                      </a:r>
                      <a:endParaRPr lang="sv-SE" sz="1000"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dirty="0" smtClean="0">
                          <a:solidFill>
                            <a:schemeClr val="bg2"/>
                          </a:solidFill>
                        </a:rPr>
                        <a:t>185,6</a:t>
                      </a:r>
                      <a:endParaRPr lang="sv-SE" sz="1000"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dirty="0" smtClean="0">
                          <a:solidFill>
                            <a:schemeClr val="bg2"/>
                          </a:solidFill>
                        </a:rPr>
                        <a:t>209,4</a:t>
                      </a:r>
                      <a:endParaRPr lang="sv-SE" sz="1000"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dirty="0" smtClean="0">
                          <a:solidFill>
                            <a:schemeClr val="bg2"/>
                          </a:solidFill>
                        </a:rPr>
                        <a:t>11,5</a:t>
                      </a:r>
                      <a:endParaRPr lang="sv-SE" sz="1000"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dirty="0" smtClean="0">
                          <a:solidFill>
                            <a:schemeClr val="bg2"/>
                          </a:solidFill>
                        </a:rPr>
                        <a:t>9,3</a:t>
                      </a:r>
                      <a:endParaRPr lang="sv-SE" sz="1000"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dirty="0" smtClean="0">
                          <a:solidFill>
                            <a:schemeClr val="bg2"/>
                          </a:solidFill>
                        </a:rPr>
                        <a:t>6,2</a:t>
                      </a:r>
                      <a:endParaRPr lang="sv-SE" sz="1000"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dirty="0" smtClean="0">
                          <a:solidFill>
                            <a:schemeClr val="bg2"/>
                          </a:solidFill>
                        </a:rPr>
                        <a:t>4,9</a:t>
                      </a:r>
                      <a:endParaRPr lang="sv-SE" sz="1000"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80927">
                <a:tc>
                  <a:txBody>
                    <a:bodyPr/>
                    <a:lstStyle/>
                    <a:p>
                      <a:pPr>
                        <a:lnSpc>
                          <a:spcPts val="800"/>
                        </a:lnSpc>
                      </a:pPr>
                      <a:r>
                        <a:rPr lang="sv-SE" sz="1000" b="1" dirty="0" smtClean="0">
                          <a:solidFill>
                            <a:schemeClr val="bg2"/>
                          </a:solidFill>
                        </a:rPr>
                        <a:t>Omsorg</a:t>
                      </a:r>
                      <a:endParaRPr lang="sv-SE" sz="1000" b="1"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b="1" dirty="0" smtClean="0">
                          <a:solidFill>
                            <a:schemeClr val="bg2"/>
                          </a:solidFill>
                        </a:rPr>
                        <a:t>15,1</a:t>
                      </a:r>
                      <a:endParaRPr lang="sv-SE" sz="1000" b="1"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b="1" dirty="0" smtClean="0">
                          <a:solidFill>
                            <a:schemeClr val="bg2"/>
                          </a:solidFill>
                        </a:rPr>
                        <a:t>72,9</a:t>
                      </a:r>
                      <a:endParaRPr lang="sv-SE" sz="1000" b="1"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b="1" dirty="0" smtClean="0">
                          <a:solidFill>
                            <a:schemeClr val="bg2"/>
                          </a:solidFill>
                        </a:rPr>
                        <a:t>1,8</a:t>
                      </a:r>
                      <a:endParaRPr lang="sv-SE" sz="1000" b="1"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b="1" dirty="0" smtClean="0">
                          <a:solidFill>
                            <a:schemeClr val="bg2"/>
                          </a:solidFill>
                        </a:rPr>
                        <a:t>6,3</a:t>
                      </a:r>
                      <a:endParaRPr lang="sv-SE" sz="1000" b="1"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b="1" dirty="0" smtClean="0">
                          <a:solidFill>
                            <a:schemeClr val="bg2"/>
                          </a:solidFill>
                        </a:rPr>
                        <a:t>11,9</a:t>
                      </a:r>
                      <a:endParaRPr lang="sv-SE" sz="1000" b="1"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b="1" dirty="0" smtClean="0">
                          <a:solidFill>
                            <a:schemeClr val="bg2"/>
                          </a:solidFill>
                        </a:rPr>
                        <a:t>8,6</a:t>
                      </a:r>
                      <a:endParaRPr lang="sv-SE" sz="1000" b="1"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80927">
                <a:tc>
                  <a:txBody>
                    <a:bodyPr/>
                    <a:lstStyle/>
                    <a:p>
                      <a:pPr>
                        <a:lnSpc>
                          <a:spcPts val="800"/>
                        </a:lnSpc>
                      </a:pPr>
                      <a:r>
                        <a:rPr lang="sv-SE" sz="1000" dirty="0" smtClean="0">
                          <a:solidFill>
                            <a:schemeClr val="bg2"/>
                          </a:solidFill>
                        </a:rPr>
                        <a:t>Norge</a:t>
                      </a:r>
                      <a:endParaRPr lang="sv-SE" sz="1000"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dirty="0" smtClean="0">
                          <a:solidFill>
                            <a:schemeClr val="bg2"/>
                          </a:solidFill>
                        </a:rPr>
                        <a:t>15,1</a:t>
                      </a:r>
                      <a:endParaRPr lang="sv-SE" sz="1000"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dirty="0" smtClean="0">
                          <a:solidFill>
                            <a:schemeClr val="bg2"/>
                          </a:solidFill>
                        </a:rPr>
                        <a:t>72,9</a:t>
                      </a:r>
                      <a:endParaRPr lang="sv-SE" sz="1000"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dirty="0" smtClean="0">
                          <a:solidFill>
                            <a:schemeClr val="bg2"/>
                          </a:solidFill>
                        </a:rPr>
                        <a:t>1,8</a:t>
                      </a:r>
                      <a:endParaRPr lang="sv-SE" sz="1000"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dirty="0" smtClean="0">
                          <a:solidFill>
                            <a:schemeClr val="bg2"/>
                          </a:solidFill>
                        </a:rPr>
                        <a:t>6,3</a:t>
                      </a:r>
                      <a:endParaRPr lang="sv-SE" sz="1000"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dirty="0" smtClean="0">
                          <a:solidFill>
                            <a:schemeClr val="bg2"/>
                          </a:solidFill>
                        </a:rPr>
                        <a:t>11,9</a:t>
                      </a:r>
                      <a:endParaRPr lang="sv-SE" sz="1000"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dirty="0" smtClean="0">
                          <a:solidFill>
                            <a:schemeClr val="bg2"/>
                          </a:solidFill>
                        </a:rPr>
                        <a:t>8,6</a:t>
                      </a:r>
                      <a:endParaRPr lang="sv-SE" sz="1000"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71541">
                <a:tc>
                  <a:txBody>
                    <a:bodyPr/>
                    <a:lstStyle/>
                    <a:p>
                      <a:pPr>
                        <a:lnSpc>
                          <a:spcPts val="800"/>
                        </a:lnSpc>
                      </a:pPr>
                      <a:r>
                        <a:rPr lang="sv-SE" sz="1000" b="1" dirty="0" smtClean="0">
                          <a:solidFill>
                            <a:schemeClr val="bg2"/>
                          </a:solidFill>
                        </a:rPr>
                        <a:t>EBIT</a:t>
                      </a: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lnSpc>
                          <a:spcPts val="800"/>
                        </a:lnSpc>
                      </a:pPr>
                      <a:endParaRPr lang="sv-SE" sz="1000" b="1"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lnSpc>
                          <a:spcPts val="800"/>
                        </a:lnSpc>
                      </a:pPr>
                      <a:endParaRPr lang="sv-SE" sz="1000" b="1"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lnSpc>
                          <a:spcPts val="800"/>
                        </a:lnSpc>
                      </a:pPr>
                      <a:endParaRPr lang="sv-SE" sz="1000" b="1"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lnSpc>
                          <a:spcPts val="800"/>
                        </a:lnSpc>
                      </a:pPr>
                      <a:endParaRPr lang="sv-SE" sz="1000" b="1"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lnSpc>
                          <a:spcPts val="800"/>
                        </a:lnSpc>
                      </a:pPr>
                      <a:endParaRPr lang="sv-SE" sz="1000" b="1"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lnSpc>
                          <a:spcPts val="800"/>
                        </a:lnSpc>
                      </a:pPr>
                      <a:endParaRPr lang="sv-SE" sz="1000" b="1"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val="4014312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a:xfrm>
            <a:off x="395287" y="804863"/>
            <a:ext cx="8353425" cy="656267"/>
          </a:xfrm>
        </p:spPr>
        <p:txBody>
          <a:bodyPr/>
          <a:lstStyle/>
          <a:p>
            <a:r>
              <a:rPr lang="sv-SE" dirty="0" smtClean="0"/>
              <a:t>Koncernens balansräkning i sammandrag</a:t>
            </a:r>
            <a:endParaRPr lang="sv-SE" dirty="0"/>
          </a:p>
        </p:txBody>
      </p:sp>
      <p:graphicFrame>
        <p:nvGraphicFramePr>
          <p:cNvPr id="2" name="Platshållare för innehåll 1"/>
          <p:cNvGraphicFramePr>
            <a:graphicFrameLocks noGrp="1"/>
          </p:cNvGraphicFramePr>
          <p:nvPr>
            <p:ph idx="1"/>
            <p:extLst>
              <p:ext uri="{D42A27DB-BD31-4B8C-83A1-F6EECF244321}">
                <p14:modId xmlns:p14="http://schemas.microsoft.com/office/powerpoint/2010/main" val="3075833701"/>
              </p:ext>
            </p:extLst>
          </p:nvPr>
        </p:nvGraphicFramePr>
        <p:xfrm>
          <a:off x="395287" y="1461130"/>
          <a:ext cx="6062785" cy="3225892"/>
        </p:xfrm>
        <a:graphic>
          <a:graphicData uri="http://schemas.openxmlformats.org/drawingml/2006/table">
            <a:tbl>
              <a:tblPr firstRow="1" bandRow="1">
                <a:tableStyleId>{5C22544A-7EE6-4342-B048-85BDC9FD1C3A}</a:tableStyleId>
              </a:tblPr>
              <a:tblGrid>
                <a:gridCol w="3786257"/>
                <a:gridCol w="1138264"/>
                <a:gridCol w="1138264"/>
              </a:tblGrid>
              <a:tr h="176924">
                <a:tc>
                  <a:txBody>
                    <a:bodyPr/>
                    <a:lstStyle/>
                    <a:p>
                      <a:r>
                        <a:rPr lang="sv-SE" sz="1000" dirty="0" smtClean="0">
                          <a:solidFill>
                            <a:schemeClr val="bg2"/>
                          </a:solidFill>
                        </a:rPr>
                        <a:t>MSEK</a:t>
                      </a:r>
                      <a:endParaRPr lang="sv-SE" sz="1000" dirty="0">
                        <a:solidFill>
                          <a:schemeClr val="bg2"/>
                        </a:solidFill>
                      </a:endParaRPr>
                    </a:p>
                  </a:txBody>
                  <a:tcPr marL="72000" marR="72000" marT="0" marB="36000"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2015-12-31</a:t>
                      </a:r>
                      <a:endParaRPr lang="sv-SE" sz="1000" dirty="0">
                        <a:solidFill>
                          <a:schemeClr val="bg2"/>
                        </a:solidFill>
                      </a:endParaRPr>
                    </a:p>
                  </a:txBody>
                  <a:tcPr marL="72000" marR="72000" marT="0" marB="36000"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2014-12-31</a:t>
                      </a:r>
                      <a:endParaRPr lang="sv-SE" sz="1000" dirty="0">
                        <a:solidFill>
                          <a:schemeClr val="bg2"/>
                        </a:solidFill>
                      </a:endParaRPr>
                    </a:p>
                  </a:txBody>
                  <a:tcPr marL="72000" marR="72000" marT="0" marB="36000"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178676">
                <a:tc>
                  <a:txBody>
                    <a:bodyPr/>
                    <a:lstStyle/>
                    <a:p>
                      <a:r>
                        <a:rPr lang="sv-SE" sz="1000" b="1" dirty="0" smtClean="0">
                          <a:solidFill>
                            <a:schemeClr val="bg2"/>
                          </a:solidFill>
                        </a:rPr>
                        <a:t>Tillgångar</a:t>
                      </a:r>
                      <a:endParaRPr lang="sv-SE" sz="1000" b="1" dirty="0">
                        <a:solidFill>
                          <a:schemeClr val="bg2"/>
                        </a:solidFill>
                      </a:endParaRPr>
                    </a:p>
                  </a:txBody>
                  <a:tcPr marL="72000" marR="72000" marT="0" marB="0" anchor="ctr">
                    <a:lnL w="12700" cmpd="sng">
                      <a:noFill/>
                    </a:lnL>
                    <a:lnR w="12700" cmpd="sng">
                      <a:noFill/>
                    </a:lnR>
                    <a:lnT w="1270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sv-SE" sz="1000" b="1" dirty="0">
                        <a:solidFill>
                          <a:schemeClr val="bg2"/>
                        </a:solidFill>
                      </a:endParaRPr>
                    </a:p>
                  </a:txBody>
                  <a:tcPr marL="72000" marR="72000" marT="0" marB="0" anchor="ctr">
                    <a:lnL w="12700" cmpd="sng">
                      <a:noFill/>
                    </a:lnL>
                    <a:lnR w="12700" cmpd="sng">
                      <a:noFill/>
                    </a:lnR>
                    <a:lnT w="1270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sv-SE" sz="1000" b="1" dirty="0">
                        <a:solidFill>
                          <a:schemeClr val="bg2"/>
                        </a:solidFill>
                      </a:endParaRPr>
                    </a:p>
                  </a:txBody>
                  <a:tcPr marL="72000" marR="72000" marT="0" marB="0" anchor="ctr">
                    <a:lnL w="12700" cmpd="sng">
                      <a:noFill/>
                    </a:lnL>
                    <a:lnR w="12700" cmpd="sng">
                      <a:noFill/>
                    </a:lnR>
                    <a:lnT w="1270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178676">
                <a:tc>
                  <a:txBody>
                    <a:bodyPr/>
                    <a:lstStyle/>
                    <a:p>
                      <a:r>
                        <a:rPr lang="sv-SE" sz="1000" dirty="0" smtClean="0">
                          <a:solidFill>
                            <a:schemeClr val="bg2"/>
                          </a:solidFill>
                        </a:rPr>
                        <a:t>Goodwill</a:t>
                      </a: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5,8</a:t>
                      </a:r>
                      <a:endParaRPr lang="sv-SE" sz="1000"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6,5</a:t>
                      </a:r>
                      <a:endParaRPr lang="sv-SE" sz="1000"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78676">
                <a:tc>
                  <a:txBody>
                    <a:bodyPr/>
                    <a:lstStyle/>
                    <a:p>
                      <a:r>
                        <a:rPr lang="sv-SE" sz="1000" dirty="0" smtClean="0">
                          <a:solidFill>
                            <a:schemeClr val="bg2"/>
                          </a:solidFill>
                        </a:rPr>
                        <a:t>Övriga immateriella tillgångar</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1,5</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0,9</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78676">
                <a:tc>
                  <a:txBody>
                    <a:bodyPr/>
                    <a:lstStyle/>
                    <a:p>
                      <a:r>
                        <a:rPr lang="sv-SE" sz="1000" dirty="0" smtClean="0">
                          <a:solidFill>
                            <a:schemeClr val="bg2"/>
                          </a:solidFill>
                        </a:rPr>
                        <a:t>Materiella anläggningstillgångar</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1,6</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0,9</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78676">
                <a:tc>
                  <a:txBody>
                    <a:bodyPr/>
                    <a:lstStyle/>
                    <a:p>
                      <a:r>
                        <a:rPr lang="sv-SE" sz="1000" dirty="0" smtClean="0">
                          <a:solidFill>
                            <a:schemeClr val="bg2"/>
                          </a:solidFill>
                        </a:rPr>
                        <a:t>Uppskjutna skattefordringar</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0,4</a:t>
                      </a: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0,1</a:t>
                      </a: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78676">
                <a:tc>
                  <a:txBody>
                    <a:bodyPr/>
                    <a:lstStyle/>
                    <a:p>
                      <a:r>
                        <a:rPr lang="sv-SE" sz="1000" dirty="0" smtClean="0">
                          <a:solidFill>
                            <a:schemeClr val="bg2"/>
                          </a:solidFill>
                        </a:rPr>
                        <a:t>Skattefordringar</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4,7</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78676">
                <a:tc>
                  <a:txBody>
                    <a:bodyPr/>
                    <a:lstStyle/>
                    <a:p>
                      <a:r>
                        <a:rPr lang="sv-SE" sz="1000" dirty="0" smtClean="0">
                          <a:solidFill>
                            <a:schemeClr val="bg2"/>
                          </a:solidFill>
                        </a:rPr>
                        <a:t>Kortfristiga</a:t>
                      </a:r>
                      <a:r>
                        <a:rPr lang="sv-SE" sz="1000" baseline="0" dirty="0" smtClean="0">
                          <a:solidFill>
                            <a:schemeClr val="bg2"/>
                          </a:solidFill>
                        </a:rPr>
                        <a:t> fordringar</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97,4</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85,3</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78676">
                <a:tc>
                  <a:txBody>
                    <a:bodyPr/>
                    <a:lstStyle/>
                    <a:p>
                      <a:r>
                        <a:rPr lang="sv-SE" sz="1000" dirty="0" smtClean="0">
                          <a:solidFill>
                            <a:schemeClr val="bg2"/>
                          </a:solidFill>
                        </a:rPr>
                        <a:t>Likvida medel</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83,1</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61,2</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78676">
                <a:tc>
                  <a:txBody>
                    <a:bodyPr/>
                    <a:lstStyle/>
                    <a:p>
                      <a:r>
                        <a:rPr lang="sv-SE" sz="1000" b="1" dirty="0" smtClean="0">
                          <a:solidFill>
                            <a:schemeClr val="bg2"/>
                          </a:solidFill>
                        </a:rPr>
                        <a:t>Summa tillgångar</a:t>
                      </a: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b="1" dirty="0" smtClean="0">
                          <a:solidFill>
                            <a:schemeClr val="bg2"/>
                          </a:solidFill>
                        </a:rPr>
                        <a:t>189,8</a:t>
                      </a:r>
                      <a:endParaRPr lang="sv-SE" sz="1000" b="1"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b="1" dirty="0" smtClean="0">
                          <a:solidFill>
                            <a:schemeClr val="bg2"/>
                          </a:solidFill>
                        </a:rPr>
                        <a:t>159,6</a:t>
                      </a:r>
                      <a:endParaRPr lang="sv-SE" sz="1000" b="1"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78676">
                <a:tc>
                  <a:txBody>
                    <a:bodyPr/>
                    <a:lstStyle/>
                    <a:p>
                      <a:r>
                        <a:rPr lang="sv-SE" sz="1000" b="1" dirty="0" smtClean="0">
                          <a:solidFill>
                            <a:schemeClr val="bg2"/>
                          </a:solidFill>
                        </a:rPr>
                        <a:t>Eget kapital</a:t>
                      </a:r>
                      <a:r>
                        <a:rPr lang="sv-SE" sz="1000" b="1" baseline="0" dirty="0" smtClean="0">
                          <a:solidFill>
                            <a:schemeClr val="bg2"/>
                          </a:solidFill>
                        </a:rPr>
                        <a:t> och skulder</a:t>
                      </a:r>
                      <a:endParaRPr lang="sv-SE" sz="1000" b="1"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sv-SE" sz="1000" b="1"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sv-SE" sz="1000" b="1"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178676">
                <a:tc>
                  <a:txBody>
                    <a:bodyPr/>
                    <a:lstStyle/>
                    <a:p>
                      <a:r>
                        <a:rPr lang="sv-SE" sz="1000" dirty="0" smtClean="0">
                          <a:solidFill>
                            <a:schemeClr val="bg2"/>
                          </a:solidFill>
                        </a:rPr>
                        <a:t>Eget kapital</a:t>
                      </a:r>
                      <a:endParaRPr lang="sv-SE" sz="1000"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101,7</a:t>
                      </a:r>
                      <a:endParaRPr lang="sv-SE" sz="1000"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66,1</a:t>
                      </a:r>
                      <a:endParaRPr lang="sv-SE" sz="1000"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78676">
                <a:tc>
                  <a:txBody>
                    <a:bodyPr/>
                    <a:lstStyle/>
                    <a:p>
                      <a:r>
                        <a:rPr lang="sv-SE" sz="1000" dirty="0" smtClean="0">
                          <a:solidFill>
                            <a:schemeClr val="bg2"/>
                          </a:solidFill>
                        </a:rPr>
                        <a:t>Uppskjutna skatteskulder</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4,3</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2,3</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78676">
                <a:tc>
                  <a:txBody>
                    <a:bodyPr/>
                    <a:lstStyle/>
                    <a:p>
                      <a:r>
                        <a:rPr lang="sv-SE" sz="1000" dirty="0" smtClean="0">
                          <a:solidFill>
                            <a:schemeClr val="bg2"/>
                          </a:solidFill>
                        </a:rPr>
                        <a:t>Aktuell skatteskuld</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4,0</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3,6</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78676">
                <a:tc>
                  <a:txBody>
                    <a:bodyPr/>
                    <a:lstStyle/>
                    <a:p>
                      <a:r>
                        <a:rPr lang="sv-SE" sz="1000" dirty="0" smtClean="0">
                          <a:solidFill>
                            <a:schemeClr val="bg2"/>
                          </a:solidFill>
                        </a:rPr>
                        <a:t>Kortfristiga skulder till kreditinstitut</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786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dirty="0" smtClean="0">
                          <a:solidFill>
                            <a:schemeClr val="bg2"/>
                          </a:solidFill>
                        </a:rPr>
                        <a:t>Kortfristiga skulder</a:t>
                      </a: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79,8</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87,6</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78676">
                <a:tc>
                  <a:txBody>
                    <a:bodyPr/>
                    <a:lstStyle/>
                    <a:p>
                      <a:r>
                        <a:rPr lang="sv-SE" sz="1000" b="1" dirty="0" smtClean="0">
                          <a:solidFill>
                            <a:schemeClr val="bg2"/>
                          </a:solidFill>
                        </a:rPr>
                        <a:t>Summa eget kapital och skulder</a:t>
                      </a:r>
                      <a:endParaRPr lang="sv-SE" sz="1000" b="1"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b="1" dirty="0" smtClean="0">
                          <a:solidFill>
                            <a:schemeClr val="bg2"/>
                          </a:solidFill>
                        </a:rPr>
                        <a:t>189,8</a:t>
                      </a:r>
                      <a:endParaRPr lang="sv-SE" sz="1000" b="1"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b="1" dirty="0" smtClean="0">
                          <a:solidFill>
                            <a:schemeClr val="bg2"/>
                          </a:solidFill>
                        </a:rPr>
                        <a:t>159,6</a:t>
                      </a:r>
                      <a:endParaRPr lang="sv-SE" sz="1000" b="1"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78676">
                <a:tc>
                  <a:txBody>
                    <a:bodyPr/>
                    <a:lstStyle/>
                    <a:p>
                      <a:r>
                        <a:rPr lang="sv-SE" sz="1000" dirty="0" smtClean="0">
                          <a:solidFill>
                            <a:schemeClr val="bg2"/>
                          </a:solidFill>
                        </a:rPr>
                        <a:t>Ställda säkerheter och </a:t>
                      </a:r>
                      <a:r>
                        <a:rPr lang="sv-SE" sz="1000" dirty="0" err="1" smtClean="0">
                          <a:solidFill>
                            <a:schemeClr val="bg2"/>
                          </a:solidFill>
                        </a:rPr>
                        <a:t>eventualförpliktelser</a:t>
                      </a:r>
                      <a:endParaRPr lang="sv-SE" sz="1000"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8,4</a:t>
                      </a:r>
                      <a:endParaRPr lang="sv-SE" sz="1000"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4,6</a:t>
                      </a:r>
                      <a:endParaRPr lang="sv-SE" sz="1000"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7" name="Platshållare för datum 6"/>
          <p:cNvSpPr>
            <a:spLocks noGrp="1"/>
          </p:cNvSpPr>
          <p:nvPr>
            <p:ph type="dt" sz="half" idx="10"/>
          </p:nvPr>
        </p:nvSpPr>
        <p:spPr/>
        <p:txBody>
          <a:bodyPr/>
          <a:lstStyle/>
          <a:p>
            <a:fld id="{015231DB-6705-4DDF-A84E-92691A042E04}" type="datetime1">
              <a:rPr lang="sv-SE" smtClean="0"/>
              <a:pPr/>
              <a:t>2016-04-25</a:t>
            </a:fld>
            <a:endParaRPr lang="sv-SE"/>
          </a:p>
        </p:txBody>
      </p:sp>
      <p:sp>
        <p:nvSpPr>
          <p:cNvPr id="8" name="Platshållare för bildnummer 7"/>
          <p:cNvSpPr>
            <a:spLocks noGrp="1"/>
          </p:cNvSpPr>
          <p:nvPr>
            <p:ph type="sldNum" sz="quarter" idx="12"/>
          </p:nvPr>
        </p:nvSpPr>
        <p:spPr/>
        <p:txBody>
          <a:bodyPr/>
          <a:lstStyle/>
          <a:p>
            <a:fld id="{69B91339-51B8-4691-AC3E-0AFE781C7DDB}" type="slidenum">
              <a:rPr lang="sv-SE" smtClean="0"/>
              <a:pPr/>
              <a:t>18</a:t>
            </a:fld>
            <a:endParaRPr lang="sv-SE"/>
          </a:p>
        </p:txBody>
      </p:sp>
    </p:spTree>
    <p:extLst>
      <p:ext uri="{BB962C8B-B14F-4D97-AF65-F5344CB8AC3E}">
        <p14:creationId xmlns:p14="http://schemas.microsoft.com/office/powerpoint/2010/main" val="3360938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dirty="0" smtClean="0"/>
              <a:t>Koncernens nyckeltal</a:t>
            </a:r>
            <a:endParaRPr lang="sv-SE" dirty="0"/>
          </a:p>
        </p:txBody>
      </p:sp>
      <p:graphicFrame>
        <p:nvGraphicFramePr>
          <p:cNvPr id="11" name="Platshållare för innehåll 1"/>
          <p:cNvGraphicFramePr>
            <a:graphicFrameLocks noGrp="1"/>
          </p:cNvGraphicFramePr>
          <p:nvPr>
            <p:ph idx="1"/>
            <p:extLst>
              <p:ext uri="{D42A27DB-BD31-4B8C-83A1-F6EECF244321}">
                <p14:modId xmlns:p14="http://schemas.microsoft.com/office/powerpoint/2010/main" val="549623964"/>
              </p:ext>
            </p:extLst>
          </p:nvPr>
        </p:nvGraphicFramePr>
        <p:xfrm>
          <a:off x="395287" y="1201316"/>
          <a:ext cx="6073045" cy="4234922"/>
        </p:xfrm>
        <a:graphic>
          <a:graphicData uri="http://schemas.openxmlformats.org/drawingml/2006/table">
            <a:tbl>
              <a:tblPr firstRow="1" bandRow="1">
                <a:tableStyleId>{5C22544A-7EE6-4342-B048-85BDC9FD1C3A}</a:tableStyleId>
              </a:tblPr>
              <a:tblGrid>
                <a:gridCol w="3792665"/>
                <a:gridCol w="1140190"/>
                <a:gridCol w="1140190"/>
              </a:tblGrid>
              <a:tr h="262247">
                <a:tc>
                  <a:txBody>
                    <a:bodyPr/>
                    <a:lstStyle/>
                    <a:p>
                      <a:endParaRPr lang="sv-SE" sz="1000" dirty="0">
                        <a:solidFill>
                          <a:schemeClr val="bg2"/>
                        </a:solidFill>
                      </a:endParaRPr>
                    </a:p>
                  </a:txBody>
                  <a:tcPr marL="72000" marR="72000" marT="0" marB="36000"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Jan–dec</a:t>
                      </a:r>
                      <a:r>
                        <a:rPr lang="sv-SE" sz="1000" baseline="0" dirty="0" smtClean="0">
                          <a:solidFill>
                            <a:schemeClr val="bg2"/>
                          </a:solidFill>
                        </a:rPr>
                        <a:t> </a:t>
                      </a:r>
                      <a:r>
                        <a:rPr lang="sv-SE" sz="1000" dirty="0" smtClean="0">
                          <a:solidFill>
                            <a:schemeClr val="bg2"/>
                          </a:solidFill>
                        </a:rPr>
                        <a:t>2015</a:t>
                      </a:r>
                      <a:endParaRPr lang="sv-SE" sz="1000" dirty="0">
                        <a:solidFill>
                          <a:schemeClr val="bg2"/>
                        </a:solidFill>
                      </a:endParaRPr>
                    </a:p>
                  </a:txBody>
                  <a:tcPr marL="72000" marR="72000" marT="0" marB="36000"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dirty="0" smtClean="0">
                          <a:solidFill>
                            <a:schemeClr val="bg2"/>
                          </a:solidFill>
                        </a:rPr>
                        <a:t>Jan–dec</a:t>
                      </a:r>
                      <a:r>
                        <a:rPr lang="sv-SE" sz="1000" baseline="0" dirty="0" smtClean="0">
                          <a:solidFill>
                            <a:schemeClr val="bg2"/>
                          </a:solidFill>
                        </a:rPr>
                        <a:t> </a:t>
                      </a:r>
                      <a:r>
                        <a:rPr lang="sv-SE" sz="1000" dirty="0" smtClean="0">
                          <a:solidFill>
                            <a:schemeClr val="bg2"/>
                          </a:solidFill>
                        </a:rPr>
                        <a:t>2014</a:t>
                      </a:r>
                      <a:endParaRPr lang="sv-SE" sz="1000" dirty="0">
                        <a:solidFill>
                          <a:schemeClr val="bg2"/>
                        </a:solidFill>
                      </a:endParaRPr>
                    </a:p>
                  </a:txBody>
                  <a:tcPr marL="72000" marR="72000" marT="0" marB="36000"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264845">
                <a:tc>
                  <a:txBody>
                    <a:bodyPr/>
                    <a:lstStyle/>
                    <a:p>
                      <a:r>
                        <a:rPr lang="sv-SE" sz="1000" b="0" dirty="0" smtClean="0">
                          <a:solidFill>
                            <a:schemeClr val="bg2"/>
                          </a:solidFill>
                        </a:rPr>
                        <a:t>Intäkter, MSEK</a:t>
                      </a:r>
                      <a:endParaRPr lang="sv-SE" sz="1000" b="0" dirty="0">
                        <a:solidFill>
                          <a:schemeClr val="bg2"/>
                        </a:solidFill>
                      </a:endParaRPr>
                    </a:p>
                  </a:txBody>
                  <a:tcPr marL="72000" marR="72000" marT="0" marB="0" anchor="ctr">
                    <a:lnL w="12700" cmpd="sng">
                      <a:noFill/>
                    </a:lnL>
                    <a:lnR w="12700" cmpd="sng">
                      <a:noFill/>
                    </a:lnR>
                    <a:lnT w="1270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b="0" dirty="0" smtClean="0">
                          <a:solidFill>
                            <a:schemeClr val="bg2"/>
                          </a:solidFill>
                        </a:rPr>
                        <a:t>573,2</a:t>
                      </a:r>
                      <a:endParaRPr lang="sv-SE" sz="1000" b="0" dirty="0">
                        <a:solidFill>
                          <a:schemeClr val="bg2"/>
                        </a:solidFill>
                      </a:endParaRPr>
                    </a:p>
                  </a:txBody>
                  <a:tcPr marL="72000" marR="72000" marT="0" marB="0" anchor="ctr">
                    <a:lnL w="12700" cmpd="sng">
                      <a:noFill/>
                    </a:lnL>
                    <a:lnR w="12700" cmpd="sng">
                      <a:noFill/>
                    </a:lnR>
                    <a:lnT w="1270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b="0" dirty="0" smtClean="0">
                          <a:solidFill>
                            <a:schemeClr val="bg2"/>
                          </a:solidFill>
                        </a:rPr>
                        <a:t>498,1</a:t>
                      </a:r>
                      <a:endParaRPr lang="sv-SE" sz="1000" b="0" dirty="0">
                        <a:solidFill>
                          <a:schemeClr val="bg2"/>
                        </a:solidFill>
                      </a:endParaRPr>
                    </a:p>
                  </a:txBody>
                  <a:tcPr marL="72000" marR="72000" marT="0" marB="0" anchor="ctr">
                    <a:lnL w="12700" cmpd="sng">
                      <a:noFill/>
                    </a:lnL>
                    <a:lnR w="12700" cmpd="sng">
                      <a:noFill/>
                    </a:lnR>
                    <a:lnT w="1270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64845">
                <a:tc>
                  <a:txBody>
                    <a:bodyPr/>
                    <a:lstStyle/>
                    <a:p>
                      <a:r>
                        <a:rPr lang="sv-SE" sz="1000" b="0" dirty="0" smtClean="0">
                          <a:solidFill>
                            <a:schemeClr val="bg2"/>
                          </a:solidFill>
                        </a:rPr>
                        <a:t>Rörelsemarginal, %</a:t>
                      </a: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b="0" dirty="0" smtClean="0">
                          <a:solidFill>
                            <a:schemeClr val="bg2"/>
                          </a:solidFill>
                        </a:rPr>
                        <a:t>6,9</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b="0" dirty="0" smtClean="0">
                          <a:solidFill>
                            <a:schemeClr val="bg2"/>
                          </a:solidFill>
                        </a:rPr>
                        <a:t>6,3</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64845">
                <a:tc>
                  <a:txBody>
                    <a:bodyPr/>
                    <a:lstStyle/>
                    <a:p>
                      <a:r>
                        <a:rPr lang="sv-SE" sz="1000" dirty="0" smtClean="0">
                          <a:solidFill>
                            <a:schemeClr val="bg2"/>
                          </a:solidFill>
                        </a:rPr>
                        <a:t>Vinstmarginal, %</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6,8</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dirty="0" smtClean="0">
                          <a:solidFill>
                            <a:schemeClr val="bg2"/>
                          </a:solidFill>
                        </a:rPr>
                        <a:t>6,1</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64845">
                <a:tc>
                  <a:txBody>
                    <a:bodyPr/>
                    <a:lstStyle/>
                    <a:p>
                      <a:r>
                        <a:rPr lang="sv-SE" sz="1000" dirty="0" smtClean="0">
                          <a:solidFill>
                            <a:schemeClr val="bg2"/>
                          </a:solidFill>
                        </a:rPr>
                        <a:t>Avkastning sysselsatt kapital, %</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45,8</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dirty="0" smtClean="0">
                          <a:solidFill>
                            <a:schemeClr val="bg2"/>
                          </a:solidFill>
                        </a:rPr>
                        <a:t>53,1</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64845">
                <a:tc>
                  <a:txBody>
                    <a:bodyPr/>
                    <a:lstStyle/>
                    <a:p>
                      <a:r>
                        <a:rPr lang="sv-SE" sz="1000" dirty="0" smtClean="0">
                          <a:solidFill>
                            <a:schemeClr val="bg2"/>
                          </a:solidFill>
                        </a:rPr>
                        <a:t>Avkastning på totalt kapital, %</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27,2</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dirty="0" smtClean="0">
                          <a:solidFill>
                            <a:schemeClr val="bg2"/>
                          </a:solidFill>
                        </a:rPr>
                        <a:t>21,8</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264845">
                <a:tc>
                  <a:txBody>
                    <a:bodyPr/>
                    <a:lstStyle/>
                    <a:p>
                      <a:r>
                        <a:rPr lang="sv-SE" sz="1000" dirty="0" smtClean="0">
                          <a:solidFill>
                            <a:schemeClr val="bg2"/>
                          </a:solidFill>
                        </a:rPr>
                        <a:t>Avkastning på eget kapital, %</a:t>
                      </a:r>
                      <a:endParaRPr lang="sv-SE" sz="1000"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34,9</a:t>
                      </a:r>
                      <a:endParaRPr lang="sv-SE" sz="1000"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dirty="0" smtClean="0">
                          <a:solidFill>
                            <a:schemeClr val="bg2"/>
                          </a:solidFill>
                        </a:rPr>
                        <a:t>53,8</a:t>
                      </a:r>
                      <a:endParaRPr lang="sv-SE" sz="1000"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64845">
                <a:tc>
                  <a:txBody>
                    <a:bodyPr/>
                    <a:lstStyle/>
                    <a:p>
                      <a:r>
                        <a:rPr lang="sv-SE" sz="1000" b="0" dirty="0" smtClean="0">
                          <a:solidFill>
                            <a:schemeClr val="bg2"/>
                          </a:solidFill>
                        </a:rPr>
                        <a:t>Soliditet, %</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b="0" dirty="0" smtClean="0">
                          <a:solidFill>
                            <a:schemeClr val="bg2"/>
                          </a:solidFill>
                        </a:rPr>
                        <a:t>53,6</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b="0" dirty="0" smtClean="0">
                          <a:solidFill>
                            <a:schemeClr val="bg2"/>
                          </a:solidFill>
                        </a:rPr>
                        <a:t>41,4</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64845">
                <a:tc>
                  <a:txBody>
                    <a:bodyPr/>
                    <a:lstStyle/>
                    <a:p>
                      <a:r>
                        <a:rPr lang="sv-SE" sz="1000" b="0" dirty="0" smtClean="0">
                          <a:solidFill>
                            <a:schemeClr val="bg2"/>
                          </a:solidFill>
                        </a:rPr>
                        <a:t>Resultat per aktie före utspädning, SEK</a:t>
                      </a: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b="0" dirty="0" smtClean="0">
                          <a:solidFill>
                            <a:schemeClr val="bg2"/>
                          </a:solidFill>
                        </a:rPr>
                        <a:t>3,33</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b="0" dirty="0" smtClean="0">
                          <a:solidFill>
                            <a:schemeClr val="bg2"/>
                          </a:solidFill>
                        </a:rPr>
                        <a:t>2,60</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64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b="0" dirty="0" smtClean="0">
                          <a:solidFill>
                            <a:schemeClr val="bg2"/>
                          </a:solidFill>
                        </a:rPr>
                        <a:t>Resultat per aktie efter utspädning, SEK</a:t>
                      </a: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b="0" dirty="0" smtClean="0">
                          <a:solidFill>
                            <a:schemeClr val="bg2"/>
                          </a:solidFill>
                        </a:rPr>
                        <a:t>3,31</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b="0" dirty="0" smtClean="0">
                          <a:solidFill>
                            <a:schemeClr val="bg2"/>
                          </a:solidFill>
                        </a:rPr>
                        <a:t>2,60</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64845">
                <a:tc>
                  <a:txBody>
                    <a:bodyPr/>
                    <a:lstStyle/>
                    <a:p>
                      <a:r>
                        <a:rPr lang="sv-SE" sz="1000" b="0" dirty="0" smtClean="0">
                          <a:solidFill>
                            <a:schemeClr val="bg2"/>
                          </a:solidFill>
                        </a:rPr>
                        <a:t>Eget</a:t>
                      </a:r>
                      <a:r>
                        <a:rPr lang="sv-SE" sz="1000" b="0" baseline="0" dirty="0" smtClean="0">
                          <a:solidFill>
                            <a:schemeClr val="bg2"/>
                          </a:solidFill>
                        </a:rPr>
                        <a:t> kapital per aktie, SEK</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b="0" dirty="0" smtClean="0">
                          <a:solidFill>
                            <a:schemeClr val="bg2"/>
                          </a:solidFill>
                        </a:rPr>
                        <a:t>11,31</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b="0" dirty="0" smtClean="0">
                          <a:solidFill>
                            <a:schemeClr val="bg2"/>
                          </a:solidFill>
                        </a:rPr>
                        <a:t>7,42</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264845">
                <a:tc>
                  <a:txBody>
                    <a:bodyPr/>
                    <a:lstStyle/>
                    <a:p>
                      <a:r>
                        <a:rPr lang="sv-SE" sz="1000" b="0" dirty="0" smtClean="0">
                          <a:solidFill>
                            <a:schemeClr val="bg2"/>
                          </a:solidFill>
                        </a:rPr>
                        <a:t>Antalet årsanställda</a:t>
                      </a:r>
                      <a:r>
                        <a:rPr lang="sv-SE" sz="1000" b="0" baseline="0" dirty="0" smtClean="0">
                          <a:solidFill>
                            <a:schemeClr val="bg2"/>
                          </a:solidFill>
                        </a:rPr>
                        <a:t>, genomsnitt</a:t>
                      </a:r>
                      <a:endParaRPr lang="sv-SE" sz="1000" b="0"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b="0" dirty="0" smtClean="0">
                          <a:solidFill>
                            <a:schemeClr val="bg2"/>
                          </a:solidFill>
                        </a:rPr>
                        <a:t>479</a:t>
                      </a:r>
                      <a:endParaRPr lang="sv-SE" sz="1000" b="0"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b="0" dirty="0" smtClean="0">
                          <a:solidFill>
                            <a:schemeClr val="bg2"/>
                          </a:solidFill>
                        </a:rPr>
                        <a:t>421</a:t>
                      </a:r>
                      <a:endParaRPr lang="sv-SE" sz="1000" b="0"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64845">
                <a:tc>
                  <a:txBody>
                    <a:bodyPr/>
                    <a:lstStyle/>
                    <a:p>
                      <a:r>
                        <a:rPr lang="sv-SE" sz="1000" b="0" dirty="0" smtClean="0">
                          <a:solidFill>
                            <a:schemeClr val="bg2"/>
                          </a:solidFill>
                        </a:rPr>
                        <a:t>Omsättning per anställd,</a:t>
                      </a:r>
                      <a:r>
                        <a:rPr lang="sv-SE" sz="1000" b="0" baseline="0" dirty="0" smtClean="0">
                          <a:solidFill>
                            <a:schemeClr val="bg2"/>
                          </a:solidFill>
                        </a:rPr>
                        <a:t> tkr</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b="0" dirty="0" smtClean="0">
                          <a:solidFill>
                            <a:schemeClr val="bg2"/>
                          </a:solidFill>
                        </a:rPr>
                        <a:t>1197</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b="0" dirty="0" smtClean="0">
                          <a:solidFill>
                            <a:schemeClr val="bg2"/>
                          </a:solidFill>
                        </a:rPr>
                        <a:t>1 183</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264845">
                <a:tc>
                  <a:txBody>
                    <a:bodyPr/>
                    <a:lstStyle/>
                    <a:p>
                      <a:r>
                        <a:rPr lang="sv-SE" sz="1000" b="0" dirty="0" smtClean="0">
                          <a:solidFill>
                            <a:schemeClr val="bg2"/>
                          </a:solidFill>
                        </a:rPr>
                        <a:t>Antal aktier genomsnitt</a:t>
                      </a:r>
                      <a:endParaRPr lang="sv-SE" sz="1000" b="0"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b="0" dirty="0" smtClean="0">
                          <a:solidFill>
                            <a:schemeClr val="bg2"/>
                          </a:solidFill>
                        </a:rPr>
                        <a:t>8 967 952</a:t>
                      </a:r>
                      <a:endParaRPr lang="sv-SE" sz="1000" b="0"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b="0" dirty="0" smtClean="0">
                          <a:solidFill>
                            <a:schemeClr val="bg2"/>
                          </a:solidFill>
                        </a:rPr>
                        <a:t>8 917 706</a:t>
                      </a:r>
                      <a:endParaRPr lang="sv-SE" sz="1000" b="0"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64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b="0" dirty="0" smtClean="0">
                          <a:solidFill>
                            <a:schemeClr val="bg2"/>
                          </a:solidFill>
                        </a:rPr>
                        <a:t>Antal aktier genomsnitt</a:t>
                      </a:r>
                      <a:r>
                        <a:rPr lang="sv-SE" sz="1000" b="0" baseline="0" dirty="0">
                          <a:solidFill>
                            <a:schemeClr val="bg2"/>
                          </a:solidFill>
                        </a:rPr>
                        <a:t> </a:t>
                      </a:r>
                      <a:r>
                        <a:rPr lang="sv-SE" sz="1000" b="0" baseline="0" dirty="0" smtClean="0">
                          <a:solidFill>
                            <a:schemeClr val="bg2"/>
                          </a:solidFill>
                        </a:rPr>
                        <a:t>efter utspädning</a:t>
                      </a:r>
                      <a:endParaRPr lang="sv-SE" sz="1000" b="0" dirty="0" smtClean="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b="0" dirty="0" smtClean="0">
                          <a:solidFill>
                            <a:schemeClr val="bg2"/>
                          </a:solidFill>
                        </a:rPr>
                        <a:t>9 018 325</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b="0" dirty="0" smtClean="0">
                          <a:solidFill>
                            <a:schemeClr val="bg2"/>
                          </a:solidFill>
                        </a:rPr>
                        <a:t>8 917 706</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64845">
                <a:tc>
                  <a:txBody>
                    <a:bodyPr/>
                    <a:lstStyle/>
                    <a:p>
                      <a:r>
                        <a:rPr lang="sv-SE" sz="1000" b="0" dirty="0" smtClean="0">
                          <a:solidFill>
                            <a:schemeClr val="bg2"/>
                          </a:solidFill>
                        </a:rPr>
                        <a:t>Antal utestående aktier </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b="0" dirty="0" smtClean="0">
                          <a:solidFill>
                            <a:schemeClr val="bg2"/>
                          </a:solidFill>
                        </a:rPr>
                        <a:t>8 990 606</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b="0" dirty="0" smtClean="0">
                          <a:solidFill>
                            <a:schemeClr val="bg2"/>
                          </a:solidFill>
                        </a:rPr>
                        <a:t>8 917 706</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Platshållare för datum 6"/>
          <p:cNvSpPr>
            <a:spLocks noGrp="1"/>
          </p:cNvSpPr>
          <p:nvPr>
            <p:ph type="dt" sz="half" idx="10"/>
          </p:nvPr>
        </p:nvSpPr>
        <p:spPr/>
        <p:txBody>
          <a:bodyPr/>
          <a:lstStyle/>
          <a:p>
            <a:fld id="{015231DB-6705-4DDF-A84E-92691A042E04}" type="datetime1">
              <a:rPr lang="sv-SE" smtClean="0"/>
              <a:pPr/>
              <a:t>2016-04-25</a:t>
            </a:fld>
            <a:endParaRPr lang="sv-SE"/>
          </a:p>
        </p:txBody>
      </p:sp>
      <p:sp>
        <p:nvSpPr>
          <p:cNvPr id="8" name="Platshållare för bildnummer 7"/>
          <p:cNvSpPr>
            <a:spLocks noGrp="1"/>
          </p:cNvSpPr>
          <p:nvPr>
            <p:ph type="sldNum" sz="quarter" idx="12"/>
          </p:nvPr>
        </p:nvSpPr>
        <p:spPr/>
        <p:txBody>
          <a:bodyPr/>
          <a:lstStyle/>
          <a:p>
            <a:fld id="{69B91339-51B8-4691-AC3E-0AFE781C7DDB}" type="slidenum">
              <a:rPr lang="sv-SE" smtClean="0"/>
              <a:pPr/>
              <a:t>19</a:t>
            </a:fld>
            <a:endParaRPr lang="sv-SE"/>
          </a:p>
        </p:txBody>
      </p:sp>
    </p:spTree>
    <p:extLst>
      <p:ext uri="{BB962C8B-B14F-4D97-AF65-F5344CB8AC3E}">
        <p14:creationId xmlns:p14="http://schemas.microsoft.com/office/powerpoint/2010/main" val="3370577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3"/>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t="15219" b="15219"/>
          <a:stretch/>
        </p:blipFill>
        <p:spPr/>
      </p:pic>
      <p:sp>
        <p:nvSpPr>
          <p:cNvPr id="15361" name="Rubrik 1"/>
          <p:cNvSpPr>
            <a:spLocks noGrp="1"/>
          </p:cNvSpPr>
          <p:nvPr>
            <p:ph type="title"/>
          </p:nvPr>
        </p:nvSpPr>
        <p:spPr>
          <a:xfrm>
            <a:off x="-180000" y="2173288"/>
            <a:ext cx="3960000" cy="1619638"/>
          </a:xfrm>
        </p:spPr>
        <p:txBody>
          <a:bodyPr/>
          <a:lstStyle/>
          <a:p>
            <a:r>
              <a:rPr lang="sv-SE" dirty="0" smtClean="0"/>
              <a:t>Om oss</a:t>
            </a:r>
            <a:endParaRPr lang="sv-SE" dirty="0"/>
          </a:p>
        </p:txBody>
      </p:sp>
      <p:sp>
        <p:nvSpPr>
          <p:cNvPr id="2" name="Platshållare för text 1"/>
          <p:cNvSpPr>
            <a:spLocks noGrp="1"/>
          </p:cNvSpPr>
          <p:nvPr>
            <p:ph type="body" idx="1"/>
          </p:nvPr>
        </p:nvSpPr>
        <p:spPr/>
        <p:txBody>
          <a:bodyPr>
            <a:normAutofit/>
          </a:bodyPr>
          <a:lstStyle/>
          <a:p>
            <a:r>
              <a:rPr lang="sv-SE" dirty="0" err="1" smtClean="0"/>
              <a:t>Dedicare</a:t>
            </a:r>
            <a:r>
              <a:rPr lang="sv-SE" dirty="0" smtClean="0"/>
              <a:t>, ett framgångsrikt bemanningsföretag i vårdbranschen</a:t>
            </a:r>
            <a:endParaRPr lang="sv-SE" dirty="0"/>
          </a:p>
        </p:txBody>
      </p:sp>
      <p:grpSp>
        <p:nvGrpSpPr>
          <p:cNvPr id="18" name="Grupp 17"/>
          <p:cNvGrpSpPr/>
          <p:nvPr/>
        </p:nvGrpSpPr>
        <p:grpSpPr>
          <a:xfrm>
            <a:off x="0" y="696863"/>
            <a:ext cx="9144000" cy="108000"/>
            <a:chOff x="0" y="696863"/>
            <a:chExt cx="9144000" cy="108000"/>
          </a:xfrm>
        </p:grpSpPr>
        <p:sp>
          <p:nvSpPr>
            <p:cNvPr id="15" name="Rektangel 14"/>
            <p:cNvSpPr/>
            <p:nvPr/>
          </p:nvSpPr>
          <p:spPr>
            <a:xfrm>
              <a:off x="396083" y="732863"/>
              <a:ext cx="8352630" cy="72000"/>
            </a:xfrm>
            <a:prstGeom prst="rect">
              <a:avLst/>
            </a:prstGeom>
            <a:solidFill>
              <a:schemeClr val="bg1"/>
            </a:solidFill>
            <a:ln>
              <a:noFill/>
            </a:ln>
            <a:effectLst>
              <a:outerShdw blurRad="38100" dist="254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p:cNvSpPr/>
            <p:nvPr/>
          </p:nvSpPr>
          <p:spPr>
            <a:xfrm>
              <a:off x="0" y="696863"/>
              <a:ext cx="396083" cy="10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p:cNvSpPr/>
            <p:nvPr/>
          </p:nvSpPr>
          <p:spPr>
            <a:xfrm>
              <a:off x="8747917" y="696863"/>
              <a:ext cx="396083" cy="10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13651584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5237" b="15237"/>
          <a:stretch>
            <a:fillRect/>
          </a:stretch>
        </p:blipFill>
        <p:spPr/>
      </p:pic>
      <p:sp>
        <p:nvSpPr>
          <p:cNvPr id="15361" name="Rubrik 1"/>
          <p:cNvSpPr>
            <a:spLocks noGrp="1"/>
          </p:cNvSpPr>
          <p:nvPr>
            <p:ph type="title"/>
          </p:nvPr>
        </p:nvSpPr>
        <p:spPr>
          <a:xfrm>
            <a:off x="-180000" y="2173288"/>
            <a:ext cx="3960000" cy="1619638"/>
          </a:xfrm>
        </p:spPr>
        <p:txBody>
          <a:bodyPr/>
          <a:lstStyle/>
          <a:p>
            <a:r>
              <a:rPr lang="sv-SE" dirty="0" smtClean="0"/>
              <a:t>Kvartalsrapport</a:t>
            </a:r>
            <a:endParaRPr lang="sv-SE" dirty="0"/>
          </a:p>
        </p:txBody>
      </p:sp>
      <p:sp>
        <p:nvSpPr>
          <p:cNvPr id="2" name="Platshållare för text 1"/>
          <p:cNvSpPr>
            <a:spLocks noGrp="1"/>
          </p:cNvSpPr>
          <p:nvPr>
            <p:ph type="body" idx="1"/>
          </p:nvPr>
        </p:nvSpPr>
        <p:spPr/>
        <p:txBody>
          <a:bodyPr/>
          <a:lstStyle/>
          <a:p>
            <a:r>
              <a:rPr lang="sv-SE" dirty="0" smtClean="0"/>
              <a:t>Jan-mars 2016</a:t>
            </a:r>
          </a:p>
        </p:txBody>
      </p:sp>
      <p:grpSp>
        <p:nvGrpSpPr>
          <p:cNvPr id="18" name="Grupp 17"/>
          <p:cNvGrpSpPr/>
          <p:nvPr/>
        </p:nvGrpSpPr>
        <p:grpSpPr>
          <a:xfrm>
            <a:off x="0" y="696863"/>
            <a:ext cx="9144000" cy="108000"/>
            <a:chOff x="0" y="696863"/>
            <a:chExt cx="9144000" cy="108000"/>
          </a:xfrm>
        </p:grpSpPr>
        <p:sp>
          <p:nvSpPr>
            <p:cNvPr id="15" name="Rektangel 14"/>
            <p:cNvSpPr/>
            <p:nvPr/>
          </p:nvSpPr>
          <p:spPr>
            <a:xfrm>
              <a:off x="396083" y="732863"/>
              <a:ext cx="8352630" cy="72000"/>
            </a:xfrm>
            <a:prstGeom prst="rect">
              <a:avLst/>
            </a:prstGeom>
            <a:solidFill>
              <a:schemeClr val="bg1"/>
            </a:solidFill>
            <a:ln>
              <a:noFill/>
            </a:ln>
            <a:effectLst>
              <a:outerShdw blurRad="38100" dist="254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p:cNvSpPr/>
            <p:nvPr/>
          </p:nvSpPr>
          <p:spPr>
            <a:xfrm>
              <a:off x="0" y="696863"/>
              <a:ext cx="396083" cy="10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p:cNvSpPr/>
            <p:nvPr/>
          </p:nvSpPr>
          <p:spPr>
            <a:xfrm>
              <a:off x="8747917" y="696863"/>
              <a:ext cx="396083" cy="10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2429306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dirty="0" smtClean="0"/>
              <a:t>Viktiga händelser under 2016</a:t>
            </a:r>
            <a:endParaRPr lang="sv-SE" dirty="0"/>
          </a:p>
        </p:txBody>
      </p:sp>
      <p:sp>
        <p:nvSpPr>
          <p:cNvPr id="10" name="Platshållare för innehåll 9"/>
          <p:cNvSpPr>
            <a:spLocks noGrp="1"/>
          </p:cNvSpPr>
          <p:nvPr>
            <p:ph sz="half" idx="1"/>
          </p:nvPr>
        </p:nvSpPr>
        <p:spPr/>
        <p:txBody>
          <a:bodyPr>
            <a:normAutofit/>
          </a:bodyPr>
          <a:lstStyle/>
          <a:p>
            <a:pPr marL="0" indent="0">
              <a:buNone/>
            </a:pPr>
            <a:r>
              <a:rPr lang="sv-SE" b="1" dirty="0" smtClean="0">
                <a:solidFill>
                  <a:schemeClr val="tx2"/>
                </a:solidFill>
              </a:rPr>
              <a:t>Q1</a:t>
            </a:r>
          </a:p>
          <a:p>
            <a:pPr marL="0" indent="0">
              <a:buNone/>
            </a:pPr>
            <a:r>
              <a:rPr lang="sv-SE" b="1" u="sng" dirty="0" smtClean="0"/>
              <a:t>Omsättning 135,2 MSEK (135,6), EBIT 7,2 % (7,3)</a:t>
            </a:r>
          </a:p>
          <a:p>
            <a:r>
              <a:rPr lang="sv-SE" dirty="0">
                <a:solidFill>
                  <a:srgbClr val="4C4C4C"/>
                </a:solidFill>
              </a:rPr>
              <a:t>Intäkterna för perioden minskade med 0,3</a:t>
            </a:r>
            <a:r>
              <a:rPr lang="sv-SE" dirty="0" smtClean="0">
                <a:solidFill>
                  <a:srgbClr val="4C4C4C"/>
                </a:solidFill>
              </a:rPr>
              <a:t>%</a:t>
            </a:r>
          </a:p>
          <a:p>
            <a:r>
              <a:rPr lang="sv-SE" dirty="0" smtClean="0">
                <a:solidFill>
                  <a:srgbClr val="4C4C4C"/>
                </a:solidFill>
              </a:rPr>
              <a:t>I Sverige ökade intäkterna </a:t>
            </a:r>
            <a:r>
              <a:rPr lang="sv-SE" dirty="0">
                <a:solidFill>
                  <a:srgbClr val="4C4C4C"/>
                </a:solidFill>
              </a:rPr>
              <a:t> </a:t>
            </a:r>
            <a:r>
              <a:rPr lang="sv-SE" dirty="0" smtClean="0">
                <a:solidFill>
                  <a:srgbClr val="4C4C4C"/>
                </a:solidFill>
              </a:rPr>
              <a:t>genom att </a:t>
            </a:r>
            <a:r>
              <a:rPr lang="sv-SE" dirty="0">
                <a:solidFill>
                  <a:srgbClr val="4C4C4C"/>
                </a:solidFill>
              </a:rPr>
              <a:t>s</a:t>
            </a:r>
            <a:r>
              <a:rPr lang="sv-SE" dirty="0" smtClean="0">
                <a:solidFill>
                  <a:srgbClr val="4C4C4C"/>
                </a:solidFill>
              </a:rPr>
              <a:t>ocionombemanningen växer</a:t>
            </a:r>
          </a:p>
          <a:p>
            <a:r>
              <a:rPr lang="sv-SE" dirty="0" smtClean="0">
                <a:solidFill>
                  <a:srgbClr val="4C4C4C"/>
                </a:solidFill>
              </a:rPr>
              <a:t>Nytt affärsområde i Sverige: </a:t>
            </a:r>
            <a:r>
              <a:rPr lang="sv-SE" dirty="0" err="1" smtClean="0">
                <a:solidFill>
                  <a:srgbClr val="4C4C4C"/>
                </a:solidFill>
              </a:rPr>
              <a:t>Acapedia</a:t>
            </a:r>
            <a:endParaRPr lang="sv-SE" dirty="0">
              <a:solidFill>
                <a:srgbClr val="4C4C4C"/>
              </a:solidFill>
            </a:endParaRPr>
          </a:p>
          <a:p>
            <a:r>
              <a:rPr lang="sv-SE" dirty="0">
                <a:solidFill>
                  <a:srgbClr val="4C4C4C"/>
                </a:solidFill>
              </a:rPr>
              <a:t>Koncernens finansiella ställning är fortsatt stark</a:t>
            </a:r>
          </a:p>
          <a:p>
            <a:r>
              <a:rPr lang="sv-SE" dirty="0" smtClean="0"/>
              <a:t>Vårdbemanning </a:t>
            </a:r>
            <a:r>
              <a:rPr lang="sv-SE" dirty="0"/>
              <a:t>Norge minskar med </a:t>
            </a:r>
            <a:r>
              <a:rPr lang="sv-SE" dirty="0" smtClean="0"/>
              <a:t>14%</a:t>
            </a:r>
            <a:endParaRPr lang="sv-SE" dirty="0"/>
          </a:p>
          <a:p>
            <a:r>
              <a:rPr lang="sv-SE" dirty="0"/>
              <a:t>Vårdbemanning Sverige växer med </a:t>
            </a:r>
            <a:r>
              <a:rPr lang="sv-SE" dirty="0" smtClean="0"/>
              <a:t>5,7%</a:t>
            </a:r>
          </a:p>
          <a:p>
            <a:endParaRPr lang="sv-SE" dirty="0" smtClean="0"/>
          </a:p>
          <a:p>
            <a:endParaRPr lang="sv-SE" dirty="0"/>
          </a:p>
          <a:p>
            <a:pPr marL="0" indent="0">
              <a:buNone/>
            </a:pPr>
            <a:endParaRPr lang="sv-SE" dirty="0"/>
          </a:p>
          <a:p>
            <a:endParaRPr lang="sv-SE" dirty="0" smtClean="0"/>
          </a:p>
        </p:txBody>
      </p:sp>
      <p:sp>
        <p:nvSpPr>
          <p:cNvPr id="7" name="Platshållare för datum 6"/>
          <p:cNvSpPr>
            <a:spLocks noGrp="1"/>
          </p:cNvSpPr>
          <p:nvPr>
            <p:ph type="dt" sz="half" idx="10"/>
          </p:nvPr>
        </p:nvSpPr>
        <p:spPr/>
        <p:txBody>
          <a:bodyPr/>
          <a:lstStyle/>
          <a:p>
            <a:fld id="{015231DB-6705-4DDF-A84E-92691A042E04}" type="datetime1">
              <a:rPr lang="sv-SE" smtClean="0"/>
              <a:pPr/>
              <a:t>2016-04-25</a:t>
            </a:fld>
            <a:endParaRPr lang="sv-SE"/>
          </a:p>
        </p:txBody>
      </p:sp>
      <p:sp>
        <p:nvSpPr>
          <p:cNvPr id="8" name="Platshållare för bildnummer 7"/>
          <p:cNvSpPr>
            <a:spLocks noGrp="1"/>
          </p:cNvSpPr>
          <p:nvPr>
            <p:ph type="sldNum" sz="quarter" idx="12"/>
          </p:nvPr>
        </p:nvSpPr>
        <p:spPr/>
        <p:txBody>
          <a:bodyPr/>
          <a:lstStyle/>
          <a:p>
            <a:fld id="{69B91339-51B8-4691-AC3E-0AFE781C7DDB}" type="slidenum">
              <a:rPr lang="sv-SE" smtClean="0"/>
              <a:pPr/>
              <a:t>21</a:t>
            </a:fld>
            <a:endParaRPr lang="sv-SE"/>
          </a:p>
        </p:txBody>
      </p:sp>
    </p:spTree>
    <p:extLst>
      <p:ext uri="{BB962C8B-B14F-4D97-AF65-F5344CB8AC3E}">
        <p14:creationId xmlns:p14="http://schemas.microsoft.com/office/powerpoint/2010/main" val="3359968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dirty="0" smtClean="0"/>
              <a:t>Intäkter och rörelsemarginal per kvartal 2009–2016</a:t>
            </a:r>
            <a:endParaRPr lang="sv-SE" dirty="0"/>
          </a:p>
        </p:txBody>
      </p:sp>
      <p:sp>
        <p:nvSpPr>
          <p:cNvPr id="10" name="Platshållare för innehåll 9"/>
          <p:cNvSpPr>
            <a:spLocks noGrp="1"/>
          </p:cNvSpPr>
          <p:nvPr>
            <p:ph idx="1"/>
          </p:nvPr>
        </p:nvSpPr>
        <p:spPr/>
        <p:txBody>
          <a:bodyPr/>
          <a:lstStyle/>
          <a:p>
            <a:pPr marL="0" indent="0">
              <a:buNone/>
            </a:pPr>
            <a:r>
              <a:rPr lang="sv-SE" b="1" dirty="0">
                <a:solidFill>
                  <a:schemeClr val="tx2"/>
                </a:solidFill>
              </a:rPr>
              <a:t>Resultat </a:t>
            </a:r>
            <a:r>
              <a:rPr lang="sv-SE" b="1" dirty="0" smtClean="0">
                <a:solidFill>
                  <a:schemeClr val="tx2"/>
                </a:solidFill>
              </a:rPr>
              <a:t>Q1 2016</a:t>
            </a:r>
            <a:endParaRPr lang="sv-SE" b="1" dirty="0">
              <a:solidFill>
                <a:schemeClr val="tx2"/>
              </a:solidFill>
            </a:endParaRPr>
          </a:p>
          <a:p>
            <a:r>
              <a:rPr lang="sv-SE" dirty="0"/>
              <a:t>Intäkter </a:t>
            </a:r>
            <a:r>
              <a:rPr lang="sv-SE" dirty="0" smtClean="0"/>
              <a:t>135,2 (135,6)</a:t>
            </a:r>
            <a:endParaRPr lang="sv-SE" dirty="0"/>
          </a:p>
          <a:p>
            <a:r>
              <a:rPr lang="sv-SE" dirty="0" smtClean="0"/>
              <a:t>Minskning med 0,3 </a:t>
            </a:r>
            <a:r>
              <a:rPr lang="sv-SE" dirty="0"/>
              <a:t>%</a:t>
            </a:r>
          </a:p>
          <a:p>
            <a:r>
              <a:rPr lang="sv-SE" dirty="0"/>
              <a:t>Rörelsemarginal </a:t>
            </a:r>
            <a:r>
              <a:rPr lang="sv-SE" dirty="0" smtClean="0"/>
              <a:t>7,2 % (7,3)</a:t>
            </a:r>
            <a:endParaRPr lang="sv-SE" dirty="0"/>
          </a:p>
        </p:txBody>
      </p:sp>
      <p:sp>
        <p:nvSpPr>
          <p:cNvPr id="7" name="Platshållare för datum 6"/>
          <p:cNvSpPr>
            <a:spLocks noGrp="1"/>
          </p:cNvSpPr>
          <p:nvPr>
            <p:ph type="dt" sz="half" idx="10"/>
          </p:nvPr>
        </p:nvSpPr>
        <p:spPr/>
        <p:txBody>
          <a:bodyPr/>
          <a:lstStyle/>
          <a:p>
            <a:fld id="{015231DB-6705-4DDF-A84E-92691A042E04}" type="datetime1">
              <a:rPr lang="sv-SE" smtClean="0"/>
              <a:pPr/>
              <a:t>2016-04-25</a:t>
            </a:fld>
            <a:endParaRPr lang="sv-SE"/>
          </a:p>
        </p:txBody>
      </p:sp>
      <p:sp>
        <p:nvSpPr>
          <p:cNvPr id="8" name="Platshållare för bildnummer 7"/>
          <p:cNvSpPr>
            <a:spLocks noGrp="1"/>
          </p:cNvSpPr>
          <p:nvPr>
            <p:ph type="sldNum" sz="quarter" idx="12"/>
          </p:nvPr>
        </p:nvSpPr>
        <p:spPr/>
        <p:txBody>
          <a:bodyPr/>
          <a:lstStyle/>
          <a:p>
            <a:fld id="{69B91339-51B8-4691-AC3E-0AFE781C7DDB}" type="slidenum">
              <a:rPr lang="sv-SE" smtClean="0"/>
              <a:pPr/>
              <a:t>22</a:t>
            </a:fld>
            <a:endParaRPr lang="sv-SE"/>
          </a:p>
        </p:txBody>
      </p:sp>
      <p:sp>
        <p:nvSpPr>
          <p:cNvPr id="6" name="Rektangel 5"/>
          <p:cNvSpPr/>
          <p:nvPr/>
        </p:nvSpPr>
        <p:spPr>
          <a:xfrm>
            <a:off x="395287" y="5080011"/>
            <a:ext cx="3270126" cy="153888"/>
          </a:xfrm>
          <a:prstGeom prst="rect">
            <a:avLst/>
          </a:prstGeom>
        </p:spPr>
        <p:txBody>
          <a:bodyPr wrap="none" lIns="0" tIns="0" rIns="0" bIns="0">
            <a:spAutoFit/>
          </a:bodyPr>
          <a:lstStyle/>
          <a:p>
            <a:r>
              <a:rPr lang="sv-SE" sz="1000" i="1" dirty="0" smtClean="0">
                <a:cs typeface="Times New Roman" pitchFamily="18" charset="0"/>
              </a:rPr>
              <a:t>*) Rörelsemarginalen i Q1 2011 är exklusive noteringskostnader</a:t>
            </a:r>
            <a:endParaRPr lang="sv-SE" sz="1000" i="1" dirty="0">
              <a:cs typeface="Times New Roman" pitchFamily="18" charset="0"/>
            </a:endParaRPr>
          </a:p>
        </p:txBody>
      </p:sp>
      <p:graphicFrame>
        <p:nvGraphicFramePr>
          <p:cNvPr id="14" name="Platshållare för innehåll 5"/>
          <p:cNvGraphicFramePr>
            <a:graphicFrameLocks/>
          </p:cNvGraphicFramePr>
          <p:nvPr>
            <p:extLst>
              <p:ext uri="{D42A27DB-BD31-4B8C-83A1-F6EECF244321}">
                <p14:modId xmlns:p14="http://schemas.microsoft.com/office/powerpoint/2010/main" val="797832449"/>
              </p:ext>
            </p:extLst>
          </p:nvPr>
        </p:nvGraphicFramePr>
        <p:xfrm>
          <a:off x="2993234" y="1448555"/>
          <a:ext cx="5868901" cy="3708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3313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a:xfrm>
            <a:off x="395287" y="804863"/>
            <a:ext cx="8353425" cy="721700"/>
          </a:xfrm>
        </p:spPr>
        <p:txBody>
          <a:bodyPr/>
          <a:lstStyle/>
          <a:p>
            <a:r>
              <a:rPr lang="sv-SE" dirty="0" smtClean="0"/>
              <a:t>Intäkter och rörelsemarginal för Q1 2008–2016</a:t>
            </a:r>
            <a:endParaRPr lang="sv-SE" dirty="0"/>
          </a:p>
        </p:txBody>
      </p:sp>
      <p:sp>
        <p:nvSpPr>
          <p:cNvPr id="10" name="Platshållare för innehåll 9"/>
          <p:cNvSpPr>
            <a:spLocks noGrp="1"/>
          </p:cNvSpPr>
          <p:nvPr>
            <p:ph idx="1"/>
          </p:nvPr>
        </p:nvSpPr>
        <p:spPr/>
        <p:txBody>
          <a:bodyPr/>
          <a:lstStyle/>
          <a:p>
            <a:pPr marL="0" indent="0">
              <a:buNone/>
            </a:pPr>
            <a:r>
              <a:rPr lang="sv-SE" b="1" dirty="0">
                <a:solidFill>
                  <a:schemeClr val="tx2"/>
                </a:solidFill>
              </a:rPr>
              <a:t>Resultat </a:t>
            </a:r>
            <a:r>
              <a:rPr lang="sv-SE" b="1" dirty="0" smtClean="0">
                <a:solidFill>
                  <a:schemeClr val="tx2"/>
                </a:solidFill>
              </a:rPr>
              <a:t>Q1</a:t>
            </a:r>
            <a:endParaRPr lang="sv-SE" b="1" dirty="0">
              <a:solidFill>
                <a:schemeClr val="tx2"/>
              </a:solidFill>
            </a:endParaRPr>
          </a:p>
          <a:p>
            <a:r>
              <a:rPr lang="sv-SE" dirty="0"/>
              <a:t>Intäkter 135,2 (135,6)</a:t>
            </a:r>
          </a:p>
          <a:p>
            <a:r>
              <a:rPr lang="sv-SE" dirty="0"/>
              <a:t>Minskning med 0,3 %</a:t>
            </a:r>
          </a:p>
          <a:p>
            <a:r>
              <a:rPr lang="sv-SE" dirty="0"/>
              <a:t>Rörelsemarginal 7,2 % (7,3)</a:t>
            </a:r>
          </a:p>
        </p:txBody>
      </p:sp>
      <p:sp>
        <p:nvSpPr>
          <p:cNvPr id="7" name="Platshållare för datum 6"/>
          <p:cNvSpPr>
            <a:spLocks noGrp="1"/>
          </p:cNvSpPr>
          <p:nvPr>
            <p:ph type="dt" sz="half" idx="10"/>
          </p:nvPr>
        </p:nvSpPr>
        <p:spPr/>
        <p:txBody>
          <a:bodyPr/>
          <a:lstStyle/>
          <a:p>
            <a:fld id="{015231DB-6705-4DDF-A84E-92691A042E04}" type="datetime1">
              <a:rPr lang="sv-SE" smtClean="0"/>
              <a:pPr/>
              <a:t>2016-04-25</a:t>
            </a:fld>
            <a:endParaRPr lang="sv-SE"/>
          </a:p>
        </p:txBody>
      </p:sp>
      <p:sp>
        <p:nvSpPr>
          <p:cNvPr id="8" name="Platshållare för bildnummer 7"/>
          <p:cNvSpPr>
            <a:spLocks noGrp="1"/>
          </p:cNvSpPr>
          <p:nvPr>
            <p:ph type="sldNum" sz="quarter" idx="12"/>
          </p:nvPr>
        </p:nvSpPr>
        <p:spPr/>
        <p:txBody>
          <a:bodyPr/>
          <a:lstStyle/>
          <a:p>
            <a:fld id="{69B91339-51B8-4691-AC3E-0AFE781C7DDB}" type="slidenum">
              <a:rPr lang="sv-SE" smtClean="0"/>
              <a:pPr/>
              <a:t>23</a:t>
            </a:fld>
            <a:endParaRPr lang="sv-SE"/>
          </a:p>
        </p:txBody>
      </p:sp>
      <p:graphicFrame>
        <p:nvGraphicFramePr>
          <p:cNvPr id="13" name="Platshållare för innehåll 5"/>
          <p:cNvGraphicFramePr>
            <a:graphicFrameLocks/>
          </p:cNvGraphicFramePr>
          <p:nvPr>
            <p:extLst>
              <p:ext uri="{D42A27DB-BD31-4B8C-83A1-F6EECF244321}">
                <p14:modId xmlns:p14="http://schemas.microsoft.com/office/powerpoint/2010/main" val="4045451425"/>
              </p:ext>
            </p:extLst>
          </p:nvPr>
        </p:nvGraphicFramePr>
        <p:xfrm>
          <a:off x="3131840" y="1525588"/>
          <a:ext cx="5616873" cy="3708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5627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dirty="0" smtClean="0"/>
              <a:t>Intäkter och rörelsemarginal för kvartal och R12</a:t>
            </a:r>
            <a:endParaRPr lang="sv-SE" dirty="0"/>
          </a:p>
        </p:txBody>
      </p:sp>
      <p:graphicFrame>
        <p:nvGraphicFramePr>
          <p:cNvPr id="13" name="Platshållare för innehåll 5"/>
          <p:cNvGraphicFramePr>
            <a:graphicFrameLocks noGrp="1"/>
          </p:cNvGraphicFramePr>
          <p:nvPr>
            <p:ph idx="1"/>
            <p:extLst>
              <p:ext uri="{D42A27DB-BD31-4B8C-83A1-F6EECF244321}">
                <p14:modId xmlns:p14="http://schemas.microsoft.com/office/powerpoint/2010/main" val="3355939664"/>
              </p:ext>
            </p:extLst>
          </p:nvPr>
        </p:nvGraphicFramePr>
        <p:xfrm>
          <a:off x="395288" y="1525588"/>
          <a:ext cx="8353425" cy="3708400"/>
        </p:xfrm>
        <a:graphic>
          <a:graphicData uri="http://schemas.openxmlformats.org/drawingml/2006/chart">
            <c:chart xmlns:c="http://schemas.openxmlformats.org/drawingml/2006/chart" xmlns:r="http://schemas.openxmlformats.org/officeDocument/2006/relationships" r:id="rId2"/>
          </a:graphicData>
        </a:graphic>
      </p:graphicFrame>
      <p:sp>
        <p:nvSpPr>
          <p:cNvPr id="7" name="Platshållare för datum 6"/>
          <p:cNvSpPr>
            <a:spLocks noGrp="1"/>
          </p:cNvSpPr>
          <p:nvPr>
            <p:ph type="dt" sz="half" idx="10"/>
          </p:nvPr>
        </p:nvSpPr>
        <p:spPr/>
        <p:txBody>
          <a:bodyPr/>
          <a:lstStyle/>
          <a:p>
            <a:fld id="{015231DB-6705-4DDF-A84E-92691A042E04}" type="datetime1">
              <a:rPr lang="sv-SE" smtClean="0"/>
              <a:pPr/>
              <a:t>2016-04-25</a:t>
            </a:fld>
            <a:endParaRPr lang="sv-SE"/>
          </a:p>
        </p:txBody>
      </p:sp>
      <p:sp>
        <p:nvSpPr>
          <p:cNvPr id="8" name="Platshållare för bildnummer 7"/>
          <p:cNvSpPr>
            <a:spLocks noGrp="1"/>
          </p:cNvSpPr>
          <p:nvPr>
            <p:ph type="sldNum" sz="quarter" idx="12"/>
          </p:nvPr>
        </p:nvSpPr>
        <p:spPr/>
        <p:txBody>
          <a:bodyPr/>
          <a:lstStyle/>
          <a:p>
            <a:fld id="{69B91339-51B8-4691-AC3E-0AFE781C7DDB}" type="slidenum">
              <a:rPr lang="sv-SE" smtClean="0"/>
              <a:pPr/>
              <a:t>24</a:t>
            </a:fld>
            <a:endParaRPr lang="sv-SE"/>
          </a:p>
        </p:txBody>
      </p:sp>
    </p:spTree>
    <p:extLst>
      <p:ext uri="{BB962C8B-B14F-4D97-AF65-F5344CB8AC3E}">
        <p14:creationId xmlns:p14="http://schemas.microsoft.com/office/powerpoint/2010/main" val="41670341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dirty="0" smtClean="0"/>
              <a:t>Omsättning per land</a:t>
            </a:r>
            <a:endParaRPr lang="sv-SE" dirty="0"/>
          </a:p>
        </p:txBody>
      </p:sp>
      <p:sp>
        <p:nvSpPr>
          <p:cNvPr id="7" name="Platshållare för datum 6"/>
          <p:cNvSpPr>
            <a:spLocks noGrp="1"/>
          </p:cNvSpPr>
          <p:nvPr>
            <p:ph type="dt" sz="half" idx="10"/>
          </p:nvPr>
        </p:nvSpPr>
        <p:spPr/>
        <p:txBody>
          <a:bodyPr/>
          <a:lstStyle/>
          <a:p>
            <a:fld id="{015231DB-6705-4DDF-A84E-92691A042E04}" type="datetime1">
              <a:rPr lang="sv-SE" smtClean="0"/>
              <a:pPr/>
              <a:t>2016-04-25</a:t>
            </a:fld>
            <a:endParaRPr lang="sv-SE"/>
          </a:p>
        </p:txBody>
      </p:sp>
      <p:sp>
        <p:nvSpPr>
          <p:cNvPr id="8" name="Platshållare för bildnummer 7"/>
          <p:cNvSpPr>
            <a:spLocks noGrp="1"/>
          </p:cNvSpPr>
          <p:nvPr>
            <p:ph type="sldNum" sz="quarter" idx="12"/>
          </p:nvPr>
        </p:nvSpPr>
        <p:spPr/>
        <p:txBody>
          <a:bodyPr/>
          <a:lstStyle/>
          <a:p>
            <a:fld id="{69B91339-51B8-4691-AC3E-0AFE781C7DDB}" type="slidenum">
              <a:rPr lang="sv-SE" smtClean="0"/>
              <a:pPr/>
              <a:t>25</a:t>
            </a:fld>
            <a:endParaRPr lang="sv-SE"/>
          </a:p>
        </p:txBody>
      </p:sp>
      <p:graphicFrame>
        <p:nvGraphicFramePr>
          <p:cNvPr id="21" name="Platshållare för innehåll 1"/>
          <p:cNvGraphicFramePr>
            <a:graphicFrameLocks/>
          </p:cNvGraphicFramePr>
          <p:nvPr>
            <p:extLst>
              <p:ext uri="{D42A27DB-BD31-4B8C-83A1-F6EECF244321}">
                <p14:modId xmlns:p14="http://schemas.microsoft.com/office/powerpoint/2010/main" val="2838754046"/>
              </p:ext>
            </p:extLst>
          </p:nvPr>
        </p:nvGraphicFramePr>
        <p:xfrm>
          <a:off x="395287" y="1528762"/>
          <a:ext cx="8353425" cy="2172672"/>
        </p:xfrm>
        <a:graphic>
          <a:graphicData uri="http://schemas.openxmlformats.org/drawingml/2006/table">
            <a:tbl>
              <a:tblPr firstRow="1" bandRow="1">
                <a:tableStyleId>{5C22544A-7EE6-4342-B048-85BDC9FD1C3A}</a:tableStyleId>
              </a:tblPr>
              <a:tblGrid>
                <a:gridCol w="4162261"/>
                <a:gridCol w="1047791"/>
                <a:gridCol w="1047791"/>
                <a:gridCol w="1047791"/>
                <a:gridCol w="1047791"/>
              </a:tblGrid>
              <a:tr h="146646">
                <a:tc rowSpan="2">
                  <a:txBody>
                    <a:bodyPr/>
                    <a:lstStyle/>
                    <a:p>
                      <a:pPr>
                        <a:lnSpc>
                          <a:spcPts val="800"/>
                        </a:lnSpc>
                      </a:pPr>
                      <a:r>
                        <a:rPr lang="sv-SE" sz="1000" dirty="0" smtClean="0">
                          <a:solidFill>
                            <a:schemeClr val="bg2"/>
                          </a:solidFill>
                        </a:rPr>
                        <a:t>Intäkter och resultat före skatt</a:t>
                      </a:r>
                      <a:br>
                        <a:rPr lang="sv-SE" sz="1000" dirty="0" smtClean="0">
                          <a:solidFill>
                            <a:schemeClr val="bg2"/>
                          </a:solidFill>
                        </a:rPr>
                      </a:br>
                      <a:r>
                        <a:rPr lang="sv-SE" sz="1000" dirty="0" smtClean="0">
                          <a:solidFill>
                            <a:schemeClr val="bg2"/>
                          </a:solidFill>
                        </a:rPr>
                        <a:t>per rörelsesegment, MSEK</a:t>
                      </a:r>
                      <a:endParaRPr lang="sv-SE" sz="1000" b="1" dirty="0">
                        <a:solidFill>
                          <a:schemeClr val="bg2"/>
                        </a:solidFill>
                      </a:endParaRPr>
                    </a:p>
                  </a:txBody>
                  <a:tcPr marL="36000" marR="36000" marT="0" marB="36000"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ts val="800"/>
                        </a:lnSpc>
                      </a:pPr>
                      <a:r>
                        <a:rPr lang="sv-SE" sz="1000" dirty="0" smtClean="0">
                          <a:solidFill>
                            <a:schemeClr val="bg2"/>
                          </a:solidFill>
                        </a:rPr>
                        <a:t>Intäkter</a:t>
                      </a:r>
                      <a:endParaRPr lang="sv-SE" sz="1000" dirty="0">
                        <a:solidFill>
                          <a:schemeClr val="bg2"/>
                        </a:solidFill>
                      </a:endParaRPr>
                    </a:p>
                  </a:txBody>
                  <a:tcPr marL="36000" marR="36000" marT="0" marB="36000"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lnSpc>
                          <a:spcPts val="800"/>
                        </a:lnSpc>
                      </a:pPr>
                      <a:endParaRPr lang="sv-SE" sz="750" dirty="0">
                        <a:solidFill>
                          <a:schemeClr val="tx2"/>
                        </a:solidFill>
                      </a:endParaRPr>
                    </a:p>
                  </a:txBody>
                  <a:tcPr marL="36000" marR="36000" marT="0" marB="0"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ts val="800"/>
                        </a:lnSpc>
                      </a:pPr>
                      <a:r>
                        <a:rPr lang="sv-SE" sz="1000" dirty="0" smtClean="0">
                          <a:solidFill>
                            <a:schemeClr val="bg2"/>
                          </a:solidFill>
                        </a:rPr>
                        <a:t>Rörelseresultat</a:t>
                      </a:r>
                      <a:endParaRPr lang="sv-SE" sz="1000" dirty="0">
                        <a:solidFill>
                          <a:schemeClr val="bg2"/>
                        </a:solidFill>
                      </a:endParaRPr>
                    </a:p>
                  </a:txBody>
                  <a:tcPr marL="36000" marR="36000" marT="0" marB="36000"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lnSpc>
                          <a:spcPts val="800"/>
                        </a:lnSpc>
                      </a:pPr>
                      <a:endParaRPr lang="sv-SE" sz="750" dirty="0">
                        <a:solidFill>
                          <a:schemeClr val="tx2"/>
                        </a:solidFill>
                      </a:endParaRPr>
                    </a:p>
                  </a:txBody>
                  <a:tcPr marL="36000" marR="36000" marT="0" marB="0"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44914">
                <a:tc vMerge="1">
                  <a:txBody>
                    <a:bodyPr/>
                    <a:lstStyle/>
                    <a:p>
                      <a:pPr>
                        <a:lnSpc>
                          <a:spcPts val="800"/>
                        </a:lnSpc>
                      </a:pPr>
                      <a:endParaRPr lang="sv-SE" sz="800" b="1" dirty="0">
                        <a:solidFill>
                          <a:schemeClr val="tx2"/>
                        </a:solidFill>
                      </a:endParaRPr>
                    </a:p>
                  </a:txBody>
                  <a:tcPr marL="36000" marR="36000" marT="0" marB="0" anchor="b">
                    <a:lnL w="12700" cmpd="sng">
                      <a:noFill/>
                    </a:lnL>
                    <a:lnR w="12700" cmpd="sng">
                      <a:noFill/>
                    </a:lnR>
                    <a:lnT w="1905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b="1" dirty="0" smtClean="0">
                          <a:solidFill>
                            <a:schemeClr val="bg2"/>
                          </a:solidFill>
                        </a:rPr>
                        <a:t>Jan–mars</a:t>
                      </a:r>
                      <a:r>
                        <a:rPr lang="sv-SE" sz="1000" b="1" baseline="0" dirty="0" smtClean="0">
                          <a:solidFill>
                            <a:schemeClr val="bg2"/>
                          </a:solidFill>
                        </a:rPr>
                        <a:t> </a:t>
                      </a:r>
                      <a:br>
                        <a:rPr lang="sv-SE" sz="1000" b="1" baseline="0" dirty="0" smtClean="0">
                          <a:solidFill>
                            <a:schemeClr val="bg2"/>
                          </a:solidFill>
                        </a:rPr>
                      </a:br>
                      <a:r>
                        <a:rPr lang="sv-SE" sz="1000" b="1" baseline="0" dirty="0" smtClean="0">
                          <a:solidFill>
                            <a:schemeClr val="bg2"/>
                          </a:solidFill>
                        </a:rPr>
                        <a:t>2016</a:t>
                      </a:r>
                      <a:endParaRPr lang="sv-SE" sz="1000" b="1" dirty="0">
                        <a:solidFill>
                          <a:schemeClr val="bg2"/>
                        </a:solidFill>
                      </a:endParaRPr>
                    </a:p>
                  </a:txBody>
                  <a:tcPr marL="36000" marR="36000" marT="0" marB="36000" anchor="b">
                    <a:lnL w="12700" cmpd="sng">
                      <a:noFill/>
                    </a:lnL>
                    <a:lnR w="12700" cmpd="sng">
                      <a:noFill/>
                    </a:lnR>
                    <a:lnT w="190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b="1" dirty="0" smtClean="0">
                          <a:solidFill>
                            <a:schemeClr val="bg2"/>
                          </a:solidFill>
                        </a:rPr>
                        <a:t>Jan–mars</a:t>
                      </a:r>
                      <a:r>
                        <a:rPr lang="sv-SE" sz="1000" b="1" baseline="0" dirty="0" smtClean="0">
                          <a:solidFill>
                            <a:schemeClr val="bg2"/>
                          </a:solidFill>
                        </a:rPr>
                        <a:t> </a:t>
                      </a:r>
                      <a:br>
                        <a:rPr lang="sv-SE" sz="1000" b="1" baseline="0" dirty="0" smtClean="0">
                          <a:solidFill>
                            <a:schemeClr val="bg2"/>
                          </a:solidFill>
                        </a:rPr>
                      </a:br>
                      <a:r>
                        <a:rPr lang="sv-SE" sz="1000" b="1" baseline="0" dirty="0" smtClean="0">
                          <a:solidFill>
                            <a:schemeClr val="bg2"/>
                          </a:solidFill>
                        </a:rPr>
                        <a:t>2015</a:t>
                      </a:r>
                      <a:endParaRPr lang="sv-SE" sz="1000" b="1" dirty="0">
                        <a:solidFill>
                          <a:schemeClr val="bg2"/>
                        </a:solidFill>
                      </a:endParaRPr>
                    </a:p>
                  </a:txBody>
                  <a:tcPr marL="36000" marR="36000" marT="0" marB="36000" anchor="b">
                    <a:lnL w="12700" cmpd="sng">
                      <a:noFill/>
                    </a:lnL>
                    <a:lnR w="12700" cmpd="sng">
                      <a:noFill/>
                    </a:lnR>
                    <a:lnT w="190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b="1" dirty="0" smtClean="0">
                          <a:solidFill>
                            <a:schemeClr val="bg2"/>
                          </a:solidFill>
                        </a:rPr>
                        <a:t>Jan–mars</a:t>
                      </a:r>
                      <a:br>
                        <a:rPr lang="sv-SE" sz="1000" b="1" dirty="0" smtClean="0">
                          <a:solidFill>
                            <a:schemeClr val="bg2"/>
                          </a:solidFill>
                        </a:rPr>
                      </a:br>
                      <a:r>
                        <a:rPr lang="sv-SE" sz="1000" b="1" dirty="0" smtClean="0">
                          <a:solidFill>
                            <a:schemeClr val="bg2"/>
                          </a:solidFill>
                        </a:rPr>
                        <a:t>2015</a:t>
                      </a:r>
                      <a:endParaRPr lang="sv-SE" sz="1000" b="1" dirty="0">
                        <a:solidFill>
                          <a:schemeClr val="bg2"/>
                        </a:solidFill>
                      </a:endParaRPr>
                    </a:p>
                  </a:txBody>
                  <a:tcPr marL="36000" marR="36000" marT="0" marB="36000" anchor="b">
                    <a:lnL w="12700" cmpd="sng">
                      <a:noFill/>
                    </a:lnL>
                    <a:lnR w="12700" cmpd="sng">
                      <a:noFill/>
                    </a:lnR>
                    <a:lnT w="190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b="1" dirty="0" smtClean="0">
                          <a:solidFill>
                            <a:schemeClr val="bg2"/>
                          </a:solidFill>
                        </a:rPr>
                        <a:t>Jan–mars</a:t>
                      </a:r>
                      <a:br>
                        <a:rPr lang="sv-SE" sz="1000" b="1" dirty="0" smtClean="0">
                          <a:solidFill>
                            <a:schemeClr val="bg2"/>
                          </a:solidFill>
                        </a:rPr>
                      </a:br>
                      <a:r>
                        <a:rPr lang="sv-SE" sz="1000" b="1" dirty="0" smtClean="0">
                          <a:solidFill>
                            <a:schemeClr val="bg2"/>
                          </a:solidFill>
                        </a:rPr>
                        <a:t>2015</a:t>
                      </a:r>
                      <a:endParaRPr lang="sv-SE" sz="1000" b="1" dirty="0">
                        <a:solidFill>
                          <a:schemeClr val="bg2"/>
                        </a:solidFill>
                      </a:endParaRPr>
                    </a:p>
                  </a:txBody>
                  <a:tcPr marL="36000" marR="36000" marT="0" marB="36000" anchor="b">
                    <a:lnL w="12700" cmpd="sng">
                      <a:noFill/>
                    </a:lnL>
                    <a:lnR w="12700" cmpd="sng">
                      <a:noFill/>
                    </a:lnR>
                    <a:lnT w="190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180927">
                <a:tc>
                  <a:txBody>
                    <a:bodyPr/>
                    <a:lstStyle/>
                    <a:p>
                      <a:pPr>
                        <a:lnSpc>
                          <a:spcPts val="800"/>
                        </a:lnSpc>
                      </a:pPr>
                      <a:r>
                        <a:rPr lang="sv-SE" sz="1000" b="1" dirty="0" smtClean="0">
                          <a:solidFill>
                            <a:schemeClr val="bg2"/>
                          </a:solidFill>
                        </a:rPr>
                        <a:t>Vårdbemanning</a:t>
                      </a:r>
                      <a:endParaRPr lang="sv-SE" sz="1000" b="1" dirty="0">
                        <a:solidFill>
                          <a:schemeClr val="bg2"/>
                        </a:solidFill>
                      </a:endParaRPr>
                    </a:p>
                  </a:txBody>
                  <a:tcPr marL="36000" marR="3600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b="1" dirty="0" smtClean="0">
                          <a:solidFill>
                            <a:schemeClr val="bg2"/>
                          </a:solidFill>
                        </a:rPr>
                        <a:t>135,2</a:t>
                      </a:r>
                      <a:endParaRPr lang="sv-SE" sz="1000" b="1" dirty="0">
                        <a:solidFill>
                          <a:schemeClr val="bg2"/>
                        </a:solidFill>
                      </a:endParaRPr>
                    </a:p>
                  </a:txBody>
                  <a:tcPr marL="36000" marR="3600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b="1" dirty="0" smtClean="0">
                          <a:solidFill>
                            <a:schemeClr val="bg2"/>
                          </a:solidFill>
                        </a:rPr>
                        <a:t>135,6</a:t>
                      </a:r>
                      <a:endParaRPr lang="sv-SE" sz="1000" b="1" dirty="0">
                        <a:solidFill>
                          <a:schemeClr val="bg2"/>
                        </a:solidFill>
                      </a:endParaRPr>
                    </a:p>
                  </a:txBody>
                  <a:tcPr marL="36000" marR="3600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b="1" dirty="0" smtClean="0">
                          <a:solidFill>
                            <a:schemeClr val="bg2"/>
                          </a:solidFill>
                        </a:rPr>
                        <a:t>9,8</a:t>
                      </a:r>
                      <a:endParaRPr lang="sv-SE" sz="1000" b="1" dirty="0">
                        <a:solidFill>
                          <a:schemeClr val="bg2"/>
                        </a:solidFill>
                      </a:endParaRPr>
                    </a:p>
                  </a:txBody>
                  <a:tcPr marL="36000" marR="3600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b="1" dirty="0" smtClean="0">
                          <a:solidFill>
                            <a:schemeClr val="bg2"/>
                          </a:solidFill>
                        </a:rPr>
                        <a:t>9,9</a:t>
                      </a:r>
                      <a:endParaRPr lang="sv-SE" sz="1000" b="1" dirty="0">
                        <a:solidFill>
                          <a:schemeClr val="bg2"/>
                        </a:solidFill>
                      </a:endParaRPr>
                    </a:p>
                  </a:txBody>
                  <a:tcPr marL="36000" marR="3600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0927">
                <a:tc>
                  <a:txBody>
                    <a:bodyPr/>
                    <a:lstStyle/>
                    <a:p>
                      <a:pPr>
                        <a:lnSpc>
                          <a:spcPts val="800"/>
                        </a:lnSpc>
                      </a:pPr>
                      <a:r>
                        <a:rPr lang="sv-SE" sz="1000" dirty="0" smtClean="0">
                          <a:solidFill>
                            <a:schemeClr val="bg2"/>
                          </a:solidFill>
                        </a:rPr>
                        <a:t>Sverige</a:t>
                      </a:r>
                    </a:p>
                  </a:txBody>
                  <a:tcPr marL="36000" marR="36000" marT="0" marB="0"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dirty="0" smtClean="0">
                          <a:solidFill>
                            <a:schemeClr val="bg2"/>
                          </a:solidFill>
                        </a:rPr>
                        <a:t>99,4</a:t>
                      </a:r>
                      <a:endParaRPr lang="sv-SE" sz="1000" dirty="0">
                        <a:solidFill>
                          <a:schemeClr val="bg2"/>
                        </a:solidFill>
                      </a:endParaRPr>
                    </a:p>
                  </a:txBody>
                  <a:tcPr marL="36000" marR="36000" marT="0" marB="0"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dirty="0" smtClean="0">
                          <a:solidFill>
                            <a:schemeClr val="bg2"/>
                          </a:solidFill>
                        </a:rPr>
                        <a:t>94,1</a:t>
                      </a:r>
                      <a:endParaRPr lang="sv-SE" sz="1000" dirty="0">
                        <a:solidFill>
                          <a:schemeClr val="bg2"/>
                        </a:solidFill>
                      </a:endParaRPr>
                    </a:p>
                  </a:txBody>
                  <a:tcPr marL="36000" marR="36000" marT="0" marB="0"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dirty="0" smtClean="0">
                          <a:solidFill>
                            <a:schemeClr val="bg2"/>
                          </a:solidFill>
                        </a:rPr>
                        <a:t>8,0</a:t>
                      </a:r>
                      <a:endParaRPr lang="sv-SE" sz="1000" dirty="0">
                        <a:solidFill>
                          <a:schemeClr val="bg2"/>
                        </a:solidFill>
                      </a:endParaRPr>
                    </a:p>
                  </a:txBody>
                  <a:tcPr marL="36000" marR="36000" marT="0" marB="0"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dirty="0" smtClean="0">
                          <a:solidFill>
                            <a:schemeClr val="bg2"/>
                          </a:solidFill>
                        </a:rPr>
                        <a:t>8,1</a:t>
                      </a:r>
                      <a:endParaRPr lang="sv-SE" sz="1000" dirty="0">
                        <a:solidFill>
                          <a:schemeClr val="bg2"/>
                        </a:solidFill>
                      </a:endParaRPr>
                    </a:p>
                  </a:txBody>
                  <a:tcPr marL="36000" marR="36000" marT="0" marB="0"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80927">
                <a:tc>
                  <a:txBody>
                    <a:bodyPr/>
                    <a:lstStyle/>
                    <a:p>
                      <a:pPr>
                        <a:lnSpc>
                          <a:spcPts val="800"/>
                        </a:lnSpc>
                      </a:pPr>
                      <a:r>
                        <a:rPr lang="sv-SE" sz="1000" dirty="0" smtClean="0">
                          <a:solidFill>
                            <a:schemeClr val="bg2"/>
                          </a:solidFill>
                        </a:rPr>
                        <a:t>Norge</a:t>
                      </a:r>
                      <a:endParaRPr lang="sv-SE" sz="1000"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dirty="0" smtClean="0">
                          <a:solidFill>
                            <a:schemeClr val="bg2"/>
                          </a:solidFill>
                        </a:rPr>
                        <a:t>35,7</a:t>
                      </a:r>
                      <a:endParaRPr lang="sv-SE" sz="1000"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dirty="0" smtClean="0">
                          <a:solidFill>
                            <a:schemeClr val="bg2"/>
                          </a:solidFill>
                        </a:rPr>
                        <a:t>41,5</a:t>
                      </a:r>
                      <a:endParaRPr lang="sv-SE" sz="1000"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dirty="0" smtClean="0">
                          <a:solidFill>
                            <a:schemeClr val="bg2"/>
                          </a:solidFill>
                        </a:rPr>
                        <a:t>1,8</a:t>
                      </a:r>
                      <a:endParaRPr lang="sv-SE" sz="1000"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dirty="0" smtClean="0">
                          <a:solidFill>
                            <a:schemeClr val="bg2"/>
                          </a:solidFill>
                        </a:rPr>
                        <a:t>1,8</a:t>
                      </a:r>
                      <a:endParaRPr lang="sv-SE" sz="1000"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80927">
                <a:tc>
                  <a:txBody>
                    <a:bodyPr/>
                    <a:lstStyle/>
                    <a:p>
                      <a:pPr>
                        <a:lnSpc>
                          <a:spcPts val="800"/>
                        </a:lnSpc>
                      </a:pPr>
                      <a:r>
                        <a:rPr lang="sv-SE" sz="1000" b="1" dirty="0" smtClean="0">
                          <a:solidFill>
                            <a:schemeClr val="bg2"/>
                          </a:solidFill>
                        </a:rPr>
                        <a:t>Summa kvarvarande verksamhet</a:t>
                      </a:r>
                      <a:endParaRPr lang="sv-SE" sz="1000" b="1"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b="1" dirty="0" smtClean="0">
                          <a:solidFill>
                            <a:schemeClr val="bg2"/>
                          </a:solidFill>
                        </a:rPr>
                        <a:t>135,2</a:t>
                      </a:r>
                      <a:endParaRPr lang="sv-SE" sz="1000" b="1"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b="1" dirty="0" smtClean="0">
                          <a:solidFill>
                            <a:schemeClr val="bg2"/>
                          </a:solidFill>
                        </a:rPr>
                        <a:t>135,6</a:t>
                      </a:r>
                      <a:endParaRPr lang="sv-SE" sz="1000" b="1"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b="1" dirty="0" smtClean="0">
                          <a:solidFill>
                            <a:schemeClr val="bg2"/>
                          </a:solidFill>
                        </a:rPr>
                        <a:t>9,8</a:t>
                      </a:r>
                      <a:endParaRPr lang="sv-SE" sz="1000" b="1"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b="1" dirty="0" smtClean="0">
                          <a:solidFill>
                            <a:schemeClr val="bg2"/>
                          </a:solidFill>
                        </a:rPr>
                        <a:t>9,9</a:t>
                      </a:r>
                      <a:endParaRPr lang="sv-SE" sz="1000" b="1"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80927">
                <a:tc>
                  <a:txBody>
                    <a:bodyPr/>
                    <a:lstStyle/>
                    <a:p>
                      <a:pPr>
                        <a:lnSpc>
                          <a:spcPts val="800"/>
                        </a:lnSpc>
                      </a:pPr>
                      <a:endParaRPr lang="sv-SE" sz="1000" b="1"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endParaRPr lang="sv-SE" sz="1000" b="1"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endParaRPr lang="sv-SE" sz="1000" b="1"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endParaRPr lang="sv-SE" sz="1000" b="1"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endParaRPr lang="sv-SE" sz="1000" b="1"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80927">
                <a:tc>
                  <a:txBody>
                    <a:bodyPr/>
                    <a:lstStyle/>
                    <a:p>
                      <a:pPr>
                        <a:lnSpc>
                          <a:spcPts val="800"/>
                        </a:lnSpc>
                      </a:pPr>
                      <a:r>
                        <a:rPr lang="sv-SE" sz="1000" b="1" dirty="0" smtClean="0">
                          <a:solidFill>
                            <a:schemeClr val="bg2"/>
                          </a:solidFill>
                        </a:rPr>
                        <a:t>Avvecklad</a:t>
                      </a:r>
                      <a:r>
                        <a:rPr lang="sv-SE" sz="1000" b="1" baseline="0" dirty="0" smtClean="0">
                          <a:solidFill>
                            <a:schemeClr val="bg2"/>
                          </a:solidFill>
                        </a:rPr>
                        <a:t> verksamhet</a:t>
                      </a:r>
                      <a:endParaRPr lang="sv-SE" sz="1000" b="1"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endParaRPr lang="sv-SE" sz="1000" b="1"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endParaRPr lang="sv-SE" sz="1000" b="1"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endParaRPr lang="sv-SE" sz="1000" b="1"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endParaRPr lang="sv-SE" sz="1000" b="1"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80927">
                <a:tc>
                  <a:txBody>
                    <a:bodyPr/>
                    <a:lstStyle/>
                    <a:p>
                      <a:pPr>
                        <a:lnSpc>
                          <a:spcPts val="800"/>
                        </a:lnSpc>
                      </a:pPr>
                      <a:r>
                        <a:rPr lang="sv-SE" sz="1000" dirty="0" smtClean="0">
                          <a:solidFill>
                            <a:schemeClr val="bg2"/>
                          </a:solidFill>
                        </a:rPr>
                        <a:t>Omsorg Norge</a:t>
                      </a:r>
                      <a:endParaRPr lang="sv-SE" sz="1000"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dirty="0" smtClean="0">
                          <a:solidFill>
                            <a:schemeClr val="bg2"/>
                          </a:solidFill>
                        </a:rPr>
                        <a:t>-</a:t>
                      </a:r>
                      <a:endParaRPr lang="sv-SE" sz="1000"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dirty="0" smtClean="0">
                          <a:solidFill>
                            <a:schemeClr val="bg2"/>
                          </a:solidFill>
                        </a:rPr>
                        <a:t>15,1</a:t>
                      </a:r>
                      <a:endParaRPr lang="sv-SE" sz="1000"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dirty="0" smtClean="0">
                          <a:solidFill>
                            <a:schemeClr val="bg2"/>
                          </a:solidFill>
                        </a:rPr>
                        <a:t>-</a:t>
                      </a:r>
                      <a:endParaRPr lang="sv-SE" sz="1000"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800"/>
                        </a:lnSpc>
                      </a:pPr>
                      <a:r>
                        <a:rPr lang="sv-SE" sz="1000" dirty="0" smtClean="0">
                          <a:solidFill>
                            <a:schemeClr val="bg2"/>
                          </a:solidFill>
                        </a:rPr>
                        <a:t>0,9</a:t>
                      </a:r>
                      <a:endParaRPr lang="sv-SE" sz="1000"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71541">
                <a:tc>
                  <a:txBody>
                    <a:bodyPr/>
                    <a:lstStyle/>
                    <a:p>
                      <a:pPr>
                        <a:lnSpc>
                          <a:spcPts val="800"/>
                        </a:lnSpc>
                      </a:pPr>
                      <a:r>
                        <a:rPr lang="sv-SE" sz="1000" b="1" dirty="0" smtClean="0">
                          <a:solidFill>
                            <a:schemeClr val="bg2"/>
                          </a:solidFill>
                        </a:rPr>
                        <a:t>Summa avvecklad verksamhet</a:t>
                      </a: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800"/>
                        </a:lnSpc>
                      </a:pPr>
                      <a:r>
                        <a:rPr lang="sv-SE" sz="1000" b="1" dirty="0" smtClean="0">
                          <a:solidFill>
                            <a:schemeClr val="bg2"/>
                          </a:solidFill>
                        </a:rPr>
                        <a:t>-</a:t>
                      </a:r>
                      <a:endParaRPr lang="sv-SE" sz="1000" b="1"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800"/>
                        </a:lnSpc>
                      </a:pPr>
                      <a:r>
                        <a:rPr lang="sv-SE" sz="1000" b="1" dirty="0" smtClean="0">
                          <a:solidFill>
                            <a:schemeClr val="bg2"/>
                          </a:solidFill>
                        </a:rPr>
                        <a:t>15,1</a:t>
                      </a:r>
                      <a:endParaRPr lang="sv-SE" sz="1000" b="1"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800"/>
                        </a:lnSpc>
                      </a:pPr>
                      <a:r>
                        <a:rPr lang="sv-SE" sz="1000" b="1" dirty="0" smtClean="0">
                          <a:solidFill>
                            <a:schemeClr val="bg2"/>
                          </a:solidFill>
                        </a:rPr>
                        <a:t>-</a:t>
                      </a:r>
                      <a:endParaRPr lang="sv-SE" sz="1000" b="1"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800"/>
                        </a:lnSpc>
                      </a:pPr>
                      <a:r>
                        <a:rPr lang="sv-SE" sz="1000" b="1" dirty="0" smtClean="0">
                          <a:solidFill>
                            <a:schemeClr val="bg2"/>
                          </a:solidFill>
                        </a:rPr>
                        <a:t>0,9</a:t>
                      </a:r>
                      <a:endParaRPr lang="sv-SE" sz="1000" b="1"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1541">
                <a:tc>
                  <a:txBody>
                    <a:bodyPr/>
                    <a:lstStyle/>
                    <a:p>
                      <a:pPr marL="0" algn="r" defTabSz="914400" rtl="0" eaLnBrk="1" latinLnBrk="0" hangingPunct="1">
                        <a:lnSpc>
                          <a:spcPts val="800"/>
                        </a:lnSpc>
                      </a:pPr>
                      <a:endParaRPr lang="sv-SE" sz="1000" b="1" kern="1200" dirty="0" smtClean="0">
                        <a:solidFill>
                          <a:schemeClr val="bg2"/>
                        </a:solidFill>
                        <a:latin typeface="+mn-lt"/>
                        <a:ea typeface="+mn-ea"/>
                        <a:cs typeface="+mn-cs"/>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lnSpc>
                          <a:spcPts val="800"/>
                        </a:lnSpc>
                      </a:pPr>
                      <a:endParaRPr lang="sv-SE" sz="1000" b="1" kern="1200" dirty="0">
                        <a:solidFill>
                          <a:schemeClr val="bg2"/>
                        </a:solidFill>
                        <a:latin typeface="+mn-lt"/>
                        <a:ea typeface="+mn-ea"/>
                        <a:cs typeface="+mn-cs"/>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lnSpc>
                          <a:spcPts val="800"/>
                        </a:lnSpc>
                      </a:pPr>
                      <a:endParaRPr lang="sv-SE" sz="1000" b="1" kern="1200" dirty="0">
                        <a:solidFill>
                          <a:schemeClr val="bg2"/>
                        </a:solidFill>
                        <a:latin typeface="+mn-lt"/>
                        <a:ea typeface="+mn-ea"/>
                        <a:cs typeface="+mn-cs"/>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lnSpc>
                          <a:spcPts val="800"/>
                        </a:lnSpc>
                      </a:pPr>
                      <a:endParaRPr lang="sv-SE" sz="1000" b="1" kern="1200" dirty="0">
                        <a:solidFill>
                          <a:schemeClr val="bg2"/>
                        </a:solidFill>
                        <a:latin typeface="+mn-lt"/>
                        <a:ea typeface="+mn-ea"/>
                        <a:cs typeface="+mn-cs"/>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lnSpc>
                          <a:spcPts val="800"/>
                        </a:lnSpc>
                      </a:pPr>
                      <a:endParaRPr lang="sv-SE" sz="1000" b="1" kern="1200" dirty="0">
                        <a:solidFill>
                          <a:schemeClr val="bg2"/>
                        </a:solidFill>
                        <a:latin typeface="+mn-lt"/>
                        <a:ea typeface="+mn-ea"/>
                        <a:cs typeface="+mn-cs"/>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1541">
                <a:tc>
                  <a:txBody>
                    <a:bodyPr/>
                    <a:lstStyle/>
                    <a:p>
                      <a:pPr>
                        <a:lnSpc>
                          <a:spcPts val="800"/>
                        </a:lnSpc>
                      </a:pPr>
                      <a:r>
                        <a:rPr lang="sv-SE" sz="1000" b="1" dirty="0" smtClean="0">
                          <a:solidFill>
                            <a:schemeClr val="bg2"/>
                          </a:solidFill>
                        </a:rPr>
                        <a:t>Summa kvarvarande</a:t>
                      </a:r>
                      <a:r>
                        <a:rPr lang="sv-SE" sz="1000" b="1" baseline="0" dirty="0" smtClean="0">
                          <a:solidFill>
                            <a:schemeClr val="bg2"/>
                          </a:solidFill>
                        </a:rPr>
                        <a:t> och avvecklad verksamhet</a:t>
                      </a:r>
                      <a:endParaRPr lang="sv-SE" sz="1000" b="1" dirty="0" smtClean="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lnSpc>
                          <a:spcPts val="800"/>
                        </a:lnSpc>
                      </a:pPr>
                      <a:r>
                        <a:rPr lang="sv-SE" sz="1000" b="1" dirty="0" smtClean="0">
                          <a:solidFill>
                            <a:schemeClr val="bg2"/>
                          </a:solidFill>
                        </a:rPr>
                        <a:t>135,2</a:t>
                      </a:r>
                      <a:endParaRPr lang="sv-SE" sz="1000" b="1"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lnSpc>
                          <a:spcPts val="800"/>
                        </a:lnSpc>
                      </a:pPr>
                      <a:r>
                        <a:rPr lang="sv-SE" sz="1000" b="1" dirty="0" smtClean="0">
                          <a:solidFill>
                            <a:schemeClr val="bg2"/>
                          </a:solidFill>
                        </a:rPr>
                        <a:t>150,7</a:t>
                      </a:r>
                      <a:endParaRPr lang="sv-SE" sz="1000" b="1"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lnSpc>
                          <a:spcPts val="800"/>
                        </a:lnSpc>
                      </a:pPr>
                      <a:r>
                        <a:rPr lang="sv-SE" sz="1000" b="1" dirty="0" smtClean="0">
                          <a:solidFill>
                            <a:schemeClr val="bg2"/>
                          </a:solidFill>
                        </a:rPr>
                        <a:t>9,8</a:t>
                      </a:r>
                      <a:endParaRPr lang="sv-SE" sz="1000" b="1"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lnSpc>
                          <a:spcPts val="800"/>
                        </a:lnSpc>
                      </a:pPr>
                      <a:r>
                        <a:rPr lang="sv-SE" sz="1000" b="1" dirty="0" smtClean="0">
                          <a:solidFill>
                            <a:schemeClr val="bg2"/>
                          </a:solidFill>
                        </a:rPr>
                        <a:t>10,8</a:t>
                      </a:r>
                      <a:endParaRPr lang="sv-SE" sz="1000" b="1" dirty="0">
                        <a:solidFill>
                          <a:schemeClr val="bg2"/>
                        </a:solidFill>
                      </a:endParaRPr>
                    </a:p>
                  </a:txBody>
                  <a:tcPr marL="36000" marR="36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val="740604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a:xfrm>
            <a:off x="395287" y="804863"/>
            <a:ext cx="8353425" cy="656267"/>
          </a:xfrm>
        </p:spPr>
        <p:txBody>
          <a:bodyPr/>
          <a:lstStyle/>
          <a:p>
            <a:r>
              <a:rPr lang="sv-SE" dirty="0" smtClean="0"/>
              <a:t>Koncernens balansräkning i sammandrag</a:t>
            </a:r>
            <a:endParaRPr lang="sv-SE" dirty="0"/>
          </a:p>
        </p:txBody>
      </p:sp>
      <p:graphicFrame>
        <p:nvGraphicFramePr>
          <p:cNvPr id="2" name="Platshållare för innehåll 1"/>
          <p:cNvGraphicFramePr>
            <a:graphicFrameLocks noGrp="1"/>
          </p:cNvGraphicFramePr>
          <p:nvPr>
            <p:ph idx="1"/>
            <p:extLst>
              <p:ext uri="{D42A27DB-BD31-4B8C-83A1-F6EECF244321}">
                <p14:modId xmlns:p14="http://schemas.microsoft.com/office/powerpoint/2010/main" val="2047288350"/>
              </p:ext>
            </p:extLst>
          </p:nvPr>
        </p:nvGraphicFramePr>
        <p:xfrm>
          <a:off x="467544" y="1457527"/>
          <a:ext cx="7705103" cy="3135273"/>
        </p:xfrm>
        <a:graphic>
          <a:graphicData uri="http://schemas.openxmlformats.org/drawingml/2006/table">
            <a:tbl>
              <a:tblPr firstRow="1" bandRow="1">
                <a:tableStyleId>{5C22544A-7EE6-4342-B048-85BDC9FD1C3A}</a:tableStyleId>
              </a:tblPr>
              <a:tblGrid>
                <a:gridCol w="4051286"/>
                <a:gridCol w="1217939"/>
                <a:gridCol w="1217939"/>
                <a:gridCol w="1217939"/>
              </a:tblGrid>
              <a:tr h="160182">
                <a:tc>
                  <a:txBody>
                    <a:bodyPr/>
                    <a:lstStyle/>
                    <a:p>
                      <a:r>
                        <a:rPr lang="sv-SE" sz="1000" dirty="0" smtClean="0">
                          <a:solidFill>
                            <a:schemeClr val="bg2"/>
                          </a:solidFill>
                        </a:rPr>
                        <a:t>MSEK</a:t>
                      </a:r>
                      <a:endParaRPr lang="sv-SE" sz="1000" dirty="0">
                        <a:solidFill>
                          <a:schemeClr val="bg2"/>
                        </a:solidFill>
                      </a:endParaRPr>
                    </a:p>
                  </a:txBody>
                  <a:tcPr marL="72000" marR="72000" marT="0" marB="36000"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2016-03-31</a:t>
                      </a:r>
                      <a:endParaRPr lang="sv-SE" sz="1000" dirty="0">
                        <a:solidFill>
                          <a:schemeClr val="bg2"/>
                        </a:solidFill>
                      </a:endParaRPr>
                    </a:p>
                  </a:txBody>
                  <a:tcPr marL="72000" marR="72000" marT="0" marB="36000"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2015-03-31</a:t>
                      </a:r>
                      <a:endParaRPr lang="sv-SE" sz="1000" dirty="0">
                        <a:solidFill>
                          <a:schemeClr val="bg2"/>
                        </a:solidFill>
                      </a:endParaRPr>
                    </a:p>
                  </a:txBody>
                  <a:tcPr marL="72000" marR="72000" marT="0" marB="36000"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2015-12-31</a:t>
                      </a:r>
                      <a:endParaRPr lang="sv-SE" sz="1000" dirty="0">
                        <a:solidFill>
                          <a:schemeClr val="bg2"/>
                        </a:solidFill>
                      </a:endParaRPr>
                    </a:p>
                  </a:txBody>
                  <a:tcPr marL="72000" marR="72000" marT="0" marB="36000"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173530">
                <a:tc>
                  <a:txBody>
                    <a:bodyPr/>
                    <a:lstStyle/>
                    <a:p>
                      <a:r>
                        <a:rPr lang="sv-SE" sz="1000" b="1" dirty="0" smtClean="0">
                          <a:solidFill>
                            <a:schemeClr val="bg2"/>
                          </a:solidFill>
                        </a:rPr>
                        <a:t>Tillgångar</a:t>
                      </a:r>
                      <a:endParaRPr lang="sv-SE" sz="1000" b="1" dirty="0">
                        <a:solidFill>
                          <a:schemeClr val="bg2"/>
                        </a:solidFill>
                      </a:endParaRPr>
                    </a:p>
                  </a:txBody>
                  <a:tcPr marL="72000" marR="72000" marT="0" marB="0" anchor="ctr">
                    <a:lnL w="12700" cmpd="sng">
                      <a:noFill/>
                    </a:lnL>
                    <a:lnR w="12700" cmpd="sng">
                      <a:noFill/>
                    </a:lnR>
                    <a:lnT w="1270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sv-SE" sz="1000" b="1" dirty="0">
                        <a:solidFill>
                          <a:schemeClr val="bg2"/>
                        </a:solidFill>
                      </a:endParaRPr>
                    </a:p>
                  </a:txBody>
                  <a:tcPr marL="72000" marR="72000" marT="0" marB="0" anchor="ctr">
                    <a:lnL w="12700" cmpd="sng">
                      <a:noFill/>
                    </a:lnL>
                    <a:lnR w="12700" cmpd="sng">
                      <a:noFill/>
                    </a:lnR>
                    <a:lnT w="1270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sv-SE" sz="1000" b="1" dirty="0">
                        <a:solidFill>
                          <a:schemeClr val="bg2"/>
                        </a:solidFill>
                      </a:endParaRPr>
                    </a:p>
                  </a:txBody>
                  <a:tcPr marL="72000" marR="72000" marT="0" marB="0" anchor="ctr">
                    <a:lnL w="12700" cmpd="sng">
                      <a:noFill/>
                    </a:lnL>
                    <a:lnR w="12700" cmpd="sng">
                      <a:noFill/>
                    </a:lnR>
                    <a:lnT w="1270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sv-SE" sz="1000" b="1" dirty="0">
                        <a:solidFill>
                          <a:schemeClr val="bg2"/>
                        </a:solidFill>
                      </a:endParaRPr>
                    </a:p>
                  </a:txBody>
                  <a:tcPr marL="72000" marR="72000" marT="0" marB="0" anchor="ctr">
                    <a:lnL w="12700" cmpd="sng">
                      <a:noFill/>
                    </a:lnL>
                    <a:lnR w="12700" cmpd="sng">
                      <a:noFill/>
                    </a:lnR>
                    <a:lnT w="1270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173530">
                <a:tc>
                  <a:txBody>
                    <a:bodyPr/>
                    <a:lstStyle/>
                    <a:p>
                      <a:r>
                        <a:rPr lang="sv-SE" sz="1000" dirty="0" smtClean="0">
                          <a:solidFill>
                            <a:schemeClr val="bg2"/>
                          </a:solidFill>
                        </a:rPr>
                        <a:t>Goodwill</a:t>
                      </a: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6,0</a:t>
                      </a:r>
                      <a:endParaRPr lang="sv-SE" sz="1000"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6,6</a:t>
                      </a:r>
                      <a:endParaRPr lang="sv-SE" sz="1000"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5,8</a:t>
                      </a:r>
                      <a:endParaRPr lang="sv-SE" sz="1000"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73530">
                <a:tc>
                  <a:txBody>
                    <a:bodyPr/>
                    <a:lstStyle/>
                    <a:p>
                      <a:r>
                        <a:rPr lang="sv-SE" sz="1000" dirty="0" smtClean="0">
                          <a:solidFill>
                            <a:schemeClr val="bg2"/>
                          </a:solidFill>
                        </a:rPr>
                        <a:t>Övriga immateriella tillgångar</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1,4</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1,2</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1,5</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73530">
                <a:tc>
                  <a:txBody>
                    <a:bodyPr/>
                    <a:lstStyle/>
                    <a:p>
                      <a:r>
                        <a:rPr lang="sv-SE" sz="1000" dirty="0" smtClean="0">
                          <a:solidFill>
                            <a:schemeClr val="bg2"/>
                          </a:solidFill>
                        </a:rPr>
                        <a:t>Materiella anläggningstillgångar</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1,6</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0,8</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1,6</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73530">
                <a:tc>
                  <a:txBody>
                    <a:bodyPr/>
                    <a:lstStyle/>
                    <a:p>
                      <a:r>
                        <a:rPr lang="sv-SE" sz="1000" dirty="0" smtClean="0">
                          <a:solidFill>
                            <a:schemeClr val="bg2"/>
                          </a:solidFill>
                        </a:rPr>
                        <a:t>Uppskjutna skattefordringar</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0,4</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0,1</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0,4</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70393">
                <a:tc>
                  <a:txBody>
                    <a:bodyPr/>
                    <a:lstStyle/>
                    <a:p>
                      <a:r>
                        <a:rPr lang="sv-SE" sz="1000" dirty="0" smtClean="0">
                          <a:solidFill>
                            <a:schemeClr val="bg2"/>
                          </a:solidFill>
                        </a:rPr>
                        <a:t>Kortfristiga</a:t>
                      </a:r>
                      <a:r>
                        <a:rPr lang="sv-SE" sz="1000" baseline="0" dirty="0" smtClean="0">
                          <a:solidFill>
                            <a:schemeClr val="bg2"/>
                          </a:solidFill>
                        </a:rPr>
                        <a:t> fordringar</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98,9</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93,6</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97,4</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73530">
                <a:tc>
                  <a:txBody>
                    <a:bodyPr/>
                    <a:lstStyle/>
                    <a:p>
                      <a:r>
                        <a:rPr lang="sv-SE" sz="1000" dirty="0" smtClean="0">
                          <a:solidFill>
                            <a:schemeClr val="bg2"/>
                          </a:solidFill>
                        </a:rPr>
                        <a:t>Likvida medel</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87,6</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59,7</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83,1</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73530">
                <a:tc>
                  <a:txBody>
                    <a:bodyPr/>
                    <a:lstStyle/>
                    <a:p>
                      <a:r>
                        <a:rPr lang="sv-SE" sz="1000" dirty="0" smtClean="0">
                          <a:solidFill>
                            <a:schemeClr val="bg2"/>
                          </a:solidFill>
                        </a:rPr>
                        <a:t>Tillgångar</a:t>
                      </a:r>
                      <a:r>
                        <a:rPr lang="sv-SE" sz="1000" baseline="0" dirty="0" smtClean="0">
                          <a:solidFill>
                            <a:schemeClr val="bg2"/>
                          </a:solidFill>
                        </a:rPr>
                        <a:t> avsedda för försäljning</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13,4</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173530">
                <a:tc>
                  <a:txBody>
                    <a:bodyPr/>
                    <a:lstStyle/>
                    <a:p>
                      <a:r>
                        <a:rPr lang="sv-SE" sz="1000" b="1" dirty="0" smtClean="0">
                          <a:solidFill>
                            <a:schemeClr val="bg2"/>
                          </a:solidFill>
                        </a:rPr>
                        <a:t>Summa tillgångar</a:t>
                      </a: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b="1" dirty="0" smtClean="0">
                          <a:solidFill>
                            <a:schemeClr val="bg2"/>
                          </a:solidFill>
                        </a:rPr>
                        <a:t>195,9</a:t>
                      </a:r>
                      <a:endParaRPr lang="sv-SE" sz="1000" b="1"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b="1" dirty="0" smtClean="0">
                          <a:solidFill>
                            <a:schemeClr val="bg2"/>
                          </a:solidFill>
                        </a:rPr>
                        <a:t>175,4</a:t>
                      </a:r>
                      <a:endParaRPr lang="sv-SE" sz="1000" b="1"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b="1" dirty="0" smtClean="0">
                          <a:solidFill>
                            <a:schemeClr val="bg2"/>
                          </a:solidFill>
                        </a:rPr>
                        <a:t>189,8</a:t>
                      </a:r>
                      <a:endParaRPr lang="sv-SE" sz="1000" b="1"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73530">
                <a:tc>
                  <a:txBody>
                    <a:bodyPr/>
                    <a:lstStyle/>
                    <a:p>
                      <a:r>
                        <a:rPr lang="sv-SE" sz="1000" b="1" dirty="0" smtClean="0">
                          <a:solidFill>
                            <a:schemeClr val="bg2"/>
                          </a:solidFill>
                        </a:rPr>
                        <a:t>Eget kapital</a:t>
                      </a:r>
                      <a:r>
                        <a:rPr lang="sv-SE" sz="1000" b="1" baseline="0" dirty="0" smtClean="0">
                          <a:solidFill>
                            <a:schemeClr val="bg2"/>
                          </a:solidFill>
                        </a:rPr>
                        <a:t> och skulder</a:t>
                      </a:r>
                      <a:endParaRPr lang="sv-SE" sz="1000" b="1"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sv-SE" sz="1000" b="1"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sv-SE" sz="1000" b="1"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sv-SE" sz="1000" b="1"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173530">
                <a:tc>
                  <a:txBody>
                    <a:bodyPr/>
                    <a:lstStyle/>
                    <a:p>
                      <a:r>
                        <a:rPr lang="sv-SE" sz="1000" dirty="0" smtClean="0">
                          <a:solidFill>
                            <a:schemeClr val="bg2"/>
                          </a:solidFill>
                        </a:rPr>
                        <a:t>Eget kapital</a:t>
                      </a:r>
                      <a:endParaRPr lang="sv-SE" sz="1000"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109,9</a:t>
                      </a:r>
                      <a:endParaRPr lang="sv-SE" sz="1000"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74,9</a:t>
                      </a:r>
                      <a:endParaRPr lang="sv-SE" sz="1000"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101,7</a:t>
                      </a:r>
                      <a:endParaRPr lang="sv-SE" sz="1000"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73530">
                <a:tc>
                  <a:txBody>
                    <a:bodyPr/>
                    <a:lstStyle/>
                    <a:p>
                      <a:r>
                        <a:rPr lang="sv-SE" sz="1000" dirty="0" smtClean="0">
                          <a:solidFill>
                            <a:schemeClr val="bg2"/>
                          </a:solidFill>
                        </a:rPr>
                        <a:t>Uppskjutna skatteskulder</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4,3</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2,3</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4,3</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73530">
                <a:tc>
                  <a:txBody>
                    <a:bodyPr/>
                    <a:lstStyle/>
                    <a:p>
                      <a:r>
                        <a:rPr lang="sv-SE" sz="1000" dirty="0" smtClean="0">
                          <a:solidFill>
                            <a:schemeClr val="bg2"/>
                          </a:solidFill>
                        </a:rPr>
                        <a:t>Aktuell skatteskuld</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3,7</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2,9</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4,0</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73530">
                <a:tc>
                  <a:txBody>
                    <a:bodyPr/>
                    <a:lstStyle/>
                    <a:p>
                      <a:r>
                        <a:rPr lang="sv-SE" sz="1000" dirty="0" smtClean="0">
                          <a:solidFill>
                            <a:schemeClr val="bg2"/>
                          </a:solidFill>
                        </a:rPr>
                        <a:t>Kortfristiga skulder</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78,1</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85,7</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87,6</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73530">
                <a:tc>
                  <a:txBody>
                    <a:bodyPr/>
                    <a:lstStyle/>
                    <a:p>
                      <a:r>
                        <a:rPr lang="sv-SE" sz="1000" dirty="0" smtClean="0">
                          <a:solidFill>
                            <a:schemeClr val="bg2"/>
                          </a:solidFill>
                        </a:rPr>
                        <a:t>Skulder</a:t>
                      </a:r>
                      <a:r>
                        <a:rPr lang="sv-SE" sz="1000" baseline="0" dirty="0" smtClean="0">
                          <a:solidFill>
                            <a:schemeClr val="bg2"/>
                          </a:solidFill>
                        </a:rPr>
                        <a:t> avsedda för försäljning</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9,6</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173530">
                <a:tc>
                  <a:txBody>
                    <a:bodyPr/>
                    <a:lstStyle/>
                    <a:p>
                      <a:r>
                        <a:rPr lang="sv-SE" sz="1000" b="1" dirty="0" smtClean="0">
                          <a:solidFill>
                            <a:schemeClr val="bg2"/>
                          </a:solidFill>
                        </a:rPr>
                        <a:t>Summa eget kapital och skulder</a:t>
                      </a:r>
                      <a:endParaRPr lang="sv-SE" sz="1000" b="1"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b="1" dirty="0" smtClean="0">
                          <a:solidFill>
                            <a:schemeClr val="bg2"/>
                          </a:solidFill>
                        </a:rPr>
                        <a:t>195,9</a:t>
                      </a:r>
                      <a:endParaRPr lang="sv-SE" sz="1000" b="1"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b="1" dirty="0" smtClean="0">
                          <a:solidFill>
                            <a:schemeClr val="bg2"/>
                          </a:solidFill>
                        </a:rPr>
                        <a:t>175,4</a:t>
                      </a:r>
                      <a:endParaRPr lang="sv-SE" sz="1000" b="1"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b="1" dirty="0" smtClean="0">
                          <a:solidFill>
                            <a:schemeClr val="bg2"/>
                          </a:solidFill>
                        </a:rPr>
                        <a:t>189,8</a:t>
                      </a:r>
                      <a:endParaRPr lang="sv-SE" sz="1000" b="1"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73530">
                <a:tc>
                  <a:txBody>
                    <a:bodyPr/>
                    <a:lstStyle/>
                    <a:p>
                      <a:r>
                        <a:rPr lang="sv-SE" sz="1000" dirty="0" smtClean="0">
                          <a:solidFill>
                            <a:schemeClr val="bg2"/>
                          </a:solidFill>
                        </a:rPr>
                        <a:t>Ställda säkerheter och </a:t>
                      </a:r>
                      <a:r>
                        <a:rPr lang="sv-SE" sz="1000" dirty="0" err="1" smtClean="0">
                          <a:solidFill>
                            <a:schemeClr val="bg2"/>
                          </a:solidFill>
                        </a:rPr>
                        <a:t>eventualförpliktelser</a:t>
                      </a:r>
                      <a:endParaRPr lang="sv-SE" sz="1000"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8,4</a:t>
                      </a:r>
                      <a:endParaRPr lang="sv-SE" sz="1000"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a:t>
                      </a:r>
                      <a:endParaRPr lang="sv-SE" sz="1000"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8,4</a:t>
                      </a:r>
                      <a:endParaRPr lang="sv-SE" sz="1000"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7" name="Platshållare för datum 6"/>
          <p:cNvSpPr>
            <a:spLocks noGrp="1"/>
          </p:cNvSpPr>
          <p:nvPr>
            <p:ph type="dt" sz="half" idx="10"/>
          </p:nvPr>
        </p:nvSpPr>
        <p:spPr/>
        <p:txBody>
          <a:bodyPr/>
          <a:lstStyle/>
          <a:p>
            <a:fld id="{015231DB-6705-4DDF-A84E-92691A042E04}" type="datetime1">
              <a:rPr lang="sv-SE" smtClean="0"/>
              <a:pPr/>
              <a:t>2016-04-25</a:t>
            </a:fld>
            <a:endParaRPr lang="sv-SE"/>
          </a:p>
        </p:txBody>
      </p:sp>
      <p:sp>
        <p:nvSpPr>
          <p:cNvPr id="8" name="Platshållare för bildnummer 7"/>
          <p:cNvSpPr>
            <a:spLocks noGrp="1"/>
          </p:cNvSpPr>
          <p:nvPr>
            <p:ph type="sldNum" sz="quarter" idx="12"/>
          </p:nvPr>
        </p:nvSpPr>
        <p:spPr/>
        <p:txBody>
          <a:bodyPr/>
          <a:lstStyle/>
          <a:p>
            <a:fld id="{69B91339-51B8-4691-AC3E-0AFE781C7DDB}" type="slidenum">
              <a:rPr lang="sv-SE" smtClean="0"/>
              <a:pPr/>
              <a:t>26</a:t>
            </a:fld>
            <a:endParaRPr lang="sv-SE"/>
          </a:p>
        </p:txBody>
      </p:sp>
    </p:spTree>
    <p:extLst>
      <p:ext uri="{BB962C8B-B14F-4D97-AF65-F5344CB8AC3E}">
        <p14:creationId xmlns:p14="http://schemas.microsoft.com/office/powerpoint/2010/main" val="20206372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dirty="0" smtClean="0"/>
              <a:t>Koncernens nyckeltal</a:t>
            </a:r>
            <a:endParaRPr lang="sv-SE" dirty="0"/>
          </a:p>
        </p:txBody>
      </p:sp>
      <p:graphicFrame>
        <p:nvGraphicFramePr>
          <p:cNvPr id="11" name="Platshållare för innehåll 1"/>
          <p:cNvGraphicFramePr>
            <a:graphicFrameLocks noGrp="1"/>
          </p:cNvGraphicFramePr>
          <p:nvPr>
            <p:ph idx="1"/>
            <p:extLst>
              <p:ext uri="{D42A27DB-BD31-4B8C-83A1-F6EECF244321}">
                <p14:modId xmlns:p14="http://schemas.microsoft.com/office/powerpoint/2010/main" val="40993826"/>
              </p:ext>
            </p:extLst>
          </p:nvPr>
        </p:nvGraphicFramePr>
        <p:xfrm>
          <a:off x="395452" y="1533833"/>
          <a:ext cx="5472857" cy="3514177"/>
        </p:xfrm>
        <a:graphic>
          <a:graphicData uri="http://schemas.openxmlformats.org/drawingml/2006/table">
            <a:tbl>
              <a:tblPr firstRow="1" bandRow="1">
                <a:tableStyleId>{5C22544A-7EE6-4342-B048-85BDC9FD1C3A}</a:tableStyleId>
              </a:tblPr>
              <a:tblGrid>
                <a:gridCol w="3417843"/>
                <a:gridCol w="1027507"/>
                <a:gridCol w="1027507"/>
              </a:tblGrid>
              <a:tr h="227151">
                <a:tc>
                  <a:txBody>
                    <a:bodyPr/>
                    <a:lstStyle/>
                    <a:p>
                      <a:endParaRPr lang="sv-SE" sz="1000" dirty="0">
                        <a:solidFill>
                          <a:schemeClr val="bg2"/>
                        </a:solidFill>
                      </a:endParaRPr>
                    </a:p>
                  </a:txBody>
                  <a:tcPr marL="72000" marR="72000" marT="0" marB="36000"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Jan–mars 2016</a:t>
                      </a:r>
                      <a:endParaRPr lang="sv-SE" sz="1000" dirty="0">
                        <a:solidFill>
                          <a:schemeClr val="bg2"/>
                        </a:solidFill>
                      </a:endParaRPr>
                    </a:p>
                  </a:txBody>
                  <a:tcPr marL="72000" marR="72000" marT="0" marB="36000"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dirty="0" smtClean="0">
                          <a:solidFill>
                            <a:schemeClr val="bg2"/>
                          </a:solidFill>
                        </a:rPr>
                        <a:t>Jan–mars 2015</a:t>
                      </a:r>
                      <a:endParaRPr lang="sv-SE" sz="1000" dirty="0">
                        <a:solidFill>
                          <a:schemeClr val="bg2"/>
                        </a:solidFill>
                      </a:endParaRPr>
                    </a:p>
                  </a:txBody>
                  <a:tcPr marL="72000" marR="72000" marT="0" marB="36000"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229402">
                <a:tc>
                  <a:txBody>
                    <a:bodyPr/>
                    <a:lstStyle/>
                    <a:p>
                      <a:r>
                        <a:rPr lang="sv-SE" sz="1000" b="0" dirty="0" smtClean="0">
                          <a:solidFill>
                            <a:schemeClr val="bg2"/>
                          </a:solidFill>
                        </a:rPr>
                        <a:t>Intäkter, MSEK</a:t>
                      </a:r>
                      <a:endParaRPr lang="sv-SE" sz="1000" b="0" dirty="0">
                        <a:solidFill>
                          <a:schemeClr val="bg2"/>
                        </a:solidFill>
                      </a:endParaRPr>
                    </a:p>
                  </a:txBody>
                  <a:tcPr marL="72000" marR="72000" marT="0" marB="0" anchor="ctr">
                    <a:lnL w="12700" cmpd="sng">
                      <a:noFill/>
                    </a:lnL>
                    <a:lnR w="12700" cmpd="sng">
                      <a:noFill/>
                    </a:lnR>
                    <a:lnT w="1270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b="0" dirty="0" smtClean="0">
                          <a:solidFill>
                            <a:schemeClr val="bg2"/>
                          </a:solidFill>
                        </a:rPr>
                        <a:t>135,2</a:t>
                      </a:r>
                      <a:endParaRPr lang="sv-SE" sz="1000" b="0" dirty="0">
                        <a:solidFill>
                          <a:schemeClr val="bg2"/>
                        </a:solidFill>
                      </a:endParaRPr>
                    </a:p>
                  </a:txBody>
                  <a:tcPr marL="72000" marR="72000" marT="0" marB="0" anchor="ctr">
                    <a:lnL w="12700" cmpd="sng">
                      <a:noFill/>
                    </a:lnL>
                    <a:lnR w="12700" cmpd="sng">
                      <a:noFill/>
                    </a:lnR>
                    <a:lnT w="1270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b="0" dirty="0" smtClean="0">
                          <a:solidFill>
                            <a:schemeClr val="bg2"/>
                          </a:solidFill>
                        </a:rPr>
                        <a:t>135,6</a:t>
                      </a:r>
                      <a:endParaRPr lang="sv-SE" sz="1000" b="0" dirty="0">
                        <a:solidFill>
                          <a:schemeClr val="bg2"/>
                        </a:solidFill>
                      </a:endParaRPr>
                    </a:p>
                  </a:txBody>
                  <a:tcPr marL="72000" marR="72000" marT="0" marB="0" anchor="ctr">
                    <a:lnL w="12700" cmpd="sng">
                      <a:noFill/>
                    </a:lnL>
                    <a:lnR w="12700" cmpd="sng">
                      <a:noFill/>
                    </a:lnR>
                    <a:lnT w="1270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29402">
                <a:tc>
                  <a:txBody>
                    <a:bodyPr/>
                    <a:lstStyle/>
                    <a:p>
                      <a:r>
                        <a:rPr lang="sv-SE" sz="1000" b="0" dirty="0" smtClean="0">
                          <a:solidFill>
                            <a:schemeClr val="bg2"/>
                          </a:solidFill>
                        </a:rPr>
                        <a:t>Rörelsemarginal, %</a:t>
                      </a: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b="0" dirty="0" smtClean="0">
                          <a:solidFill>
                            <a:schemeClr val="bg2"/>
                          </a:solidFill>
                        </a:rPr>
                        <a:t>7,2</a:t>
                      </a:r>
                      <a:r>
                        <a:rPr lang="sv-SE" sz="1000" b="0" baseline="0" dirty="0" smtClean="0">
                          <a:solidFill>
                            <a:schemeClr val="bg2"/>
                          </a:solidFill>
                        </a:rPr>
                        <a:t>%</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b="0" dirty="0" smtClean="0">
                          <a:solidFill>
                            <a:schemeClr val="bg2"/>
                          </a:solidFill>
                        </a:rPr>
                        <a:t>7,3</a:t>
                      </a:r>
                      <a:r>
                        <a:rPr lang="sv-SE" sz="1000" b="0" baseline="0" dirty="0" smtClean="0">
                          <a:solidFill>
                            <a:schemeClr val="bg2"/>
                          </a:solidFill>
                        </a:rPr>
                        <a:t>%</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29402">
                <a:tc>
                  <a:txBody>
                    <a:bodyPr/>
                    <a:lstStyle/>
                    <a:p>
                      <a:r>
                        <a:rPr lang="sv-SE" sz="1000" dirty="0" smtClean="0">
                          <a:solidFill>
                            <a:schemeClr val="bg2"/>
                          </a:solidFill>
                        </a:rPr>
                        <a:t>Vinstmarginal, %</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7,1%</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dirty="0" smtClean="0">
                          <a:solidFill>
                            <a:schemeClr val="bg2"/>
                          </a:solidFill>
                        </a:rPr>
                        <a:t>7,1%</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29402">
                <a:tc>
                  <a:txBody>
                    <a:bodyPr/>
                    <a:lstStyle/>
                    <a:p>
                      <a:r>
                        <a:rPr lang="sv-SE" sz="1000" dirty="0" smtClean="0">
                          <a:solidFill>
                            <a:schemeClr val="bg2"/>
                          </a:solidFill>
                        </a:rPr>
                        <a:t>Avkastning sysselsatt kapital, %</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9,2%</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dirty="0" smtClean="0">
                          <a:solidFill>
                            <a:schemeClr val="bg2"/>
                          </a:solidFill>
                        </a:rPr>
                        <a:t>13,8%</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29402">
                <a:tc>
                  <a:txBody>
                    <a:bodyPr/>
                    <a:lstStyle/>
                    <a:p>
                      <a:r>
                        <a:rPr lang="sv-SE" sz="1000" dirty="0" smtClean="0">
                          <a:solidFill>
                            <a:schemeClr val="bg2"/>
                          </a:solidFill>
                        </a:rPr>
                        <a:t>Avkastning på totalt kapital, %</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5,0%</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dirty="0" smtClean="0">
                          <a:solidFill>
                            <a:schemeClr val="bg2"/>
                          </a:solidFill>
                        </a:rPr>
                        <a:t>5,8%</a:t>
                      </a:r>
                      <a:endParaRPr lang="sv-SE" sz="100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229402">
                <a:tc>
                  <a:txBody>
                    <a:bodyPr/>
                    <a:lstStyle/>
                    <a:p>
                      <a:r>
                        <a:rPr lang="sv-SE" sz="1000" dirty="0" smtClean="0">
                          <a:solidFill>
                            <a:schemeClr val="bg2"/>
                          </a:solidFill>
                        </a:rPr>
                        <a:t>Avkastning på eget kapital, %</a:t>
                      </a:r>
                      <a:endParaRPr lang="sv-SE" sz="1000"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dirty="0" smtClean="0">
                          <a:solidFill>
                            <a:schemeClr val="bg2"/>
                          </a:solidFill>
                        </a:rPr>
                        <a:t>7,0%</a:t>
                      </a:r>
                      <a:endParaRPr lang="sv-SE" sz="1000"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dirty="0" smtClean="0">
                          <a:solidFill>
                            <a:schemeClr val="bg2"/>
                          </a:solidFill>
                        </a:rPr>
                        <a:t>10,6%</a:t>
                      </a:r>
                      <a:endParaRPr lang="sv-SE" sz="1000"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29402">
                <a:tc>
                  <a:txBody>
                    <a:bodyPr/>
                    <a:lstStyle/>
                    <a:p>
                      <a:r>
                        <a:rPr lang="sv-SE" sz="1000" b="0" dirty="0" smtClean="0">
                          <a:solidFill>
                            <a:schemeClr val="bg2"/>
                          </a:solidFill>
                        </a:rPr>
                        <a:t>Soliditet, %</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b="0" dirty="0" smtClean="0">
                          <a:solidFill>
                            <a:schemeClr val="bg2"/>
                          </a:solidFill>
                        </a:rPr>
                        <a:t>56,1%</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b="0" dirty="0" smtClean="0">
                          <a:solidFill>
                            <a:schemeClr val="bg2"/>
                          </a:solidFill>
                        </a:rPr>
                        <a:t>42,7%</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64010">
                <a:tc>
                  <a:txBody>
                    <a:bodyPr/>
                    <a:lstStyle/>
                    <a:p>
                      <a:r>
                        <a:rPr lang="sv-SE" sz="1000" b="0" dirty="0" smtClean="0">
                          <a:solidFill>
                            <a:schemeClr val="bg2"/>
                          </a:solidFill>
                        </a:rPr>
                        <a:t>Resultat per aktie från kvarvarande verksamhet, före och efter utspädning, SEK</a:t>
                      </a: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b="0" dirty="0" smtClean="0">
                          <a:solidFill>
                            <a:schemeClr val="bg2"/>
                          </a:solidFill>
                        </a:rPr>
                        <a:t>0,82</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b="0" dirty="0" smtClean="0">
                          <a:solidFill>
                            <a:schemeClr val="bg2"/>
                          </a:solidFill>
                        </a:rPr>
                        <a:t>0,84</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29402">
                <a:tc>
                  <a:txBody>
                    <a:bodyPr/>
                    <a:lstStyle/>
                    <a:p>
                      <a:r>
                        <a:rPr lang="sv-SE" sz="1000" b="0" dirty="0" smtClean="0">
                          <a:solidFill>
                            <a:schemeClr val="bg2"/>
                          </a:solidFill>
                        </a:rPr>
                        <a:t>Eget</a:t>
                      </a:r>
                      <a:r>
                        <a:rPr lang="sv-SE" sz="1000" b="0" baseline="0" dirty="0" smtClean="0">
                          <a:solidFill>
                            <a:schemeClr val="bg2"/>
                          </a:solidFill>
                        </a:rPr>
                        <a:t> kapital per aktie, SEK</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b="0" dirty="0" smtClean="0">
                          <a:solidFill>
                            <a:schemeClr val="bg2"/>
                          </a:solidFill>
                        </a:rPr>
                        <a:t>12,22</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b="0" dirty="0" smtClean="0">
                          <a:solidFill>
                            <a:schemeClr val="bg2"/>
                          </a:solidFill>
                        </a:rPr>
                        <a:t>7,42</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229402">
                <a:tc>
                  <a:txBody>
                    <a:bodyPr/>
                    <a:lstStyle/>
                    <a:p>
                      <a:r>
                        <a:rPr lang="sv-SE" sz="1000" b="0" dirty="0" smtClean="0">
                          <a:solidFill>
                            <a:schemeClr val="bg2"/>
                          </a:solidFill>
                        </a:rPr>
                        <a:t>Antalet årsanställda</a:t>
                      </a:r>
                      <a:r>
                        <a:rPr lang="sv-SE" sz="1000" b="0" baseline="0" dirty="0" smtClean="0">
                          <a:solidFill>
                            <a:schemeClr val="bg2"/>
                          </a:solidFill>
                        </a:rPr>
                        <a:t>, genomsnitt</a:t>
                      </a:r>
                      <a:endParaRPr lang="sv-SE" sz="1000" b="0"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b="0" dirty="0" smtClean="0">
                          <a:solidFill>
                            <a:schemeClr val="bg2"/>
                          </a:solidFill>
                        </a:rPr>
                        <a:t>447</a:t>
                      </a:r>
                      <a:endParaRPr lang="sv-SE" sz="1000" b="0"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b="0" dirty="0" smtClean="0">
                          <a:solidFill>
                            <a:schemeClr val="bg2"/>
                          </a:solidFill>
                        </a:rPr>
                        <a:t>463</a:t>
                      </a:r>
                      <a:endParaRPr lang="sv-SE" sz="1000" b="0"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29402">
                <a:tc>
                  <a:txBody>
                    <a:bodyPr/>
                    <a:lstStyle/>
                    <a:p>
                      <a:r>
                        <a:rPr lang="sv-SE" sz="1000" b="0" dirty="0" smtClean="0">
                          <a:solidFill>
                            <a:schemeClr val="bg2"/>
                          </a:solidFill>
                        </a:rPr>
                        <a:t>Omsättning per anställd,</a:t>
                      </a:r>
                      <a:r>
                        <a:rPr lang="sv-SE" sz="1000" b="0" baseline="0" dirty="0" smtClean="0">
                          <a:solidFill>
                            <a:schemeClr val="bg2"/>
                          </a:solidFill>
                        </a:rPr>
                        <a:t> tkr</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b="0" dirty="0" smtClean="0">
                          <a:solidFill>
                            <a:schemeClr val="bg2"/>
                          </a:solidFill>
                        </a:rPr>
                        <a:t>302</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b="0" dirty="0" smtClean="0">
                          <a:solidFill>
                            <a:schemeClr val="bg2"/>
                          </a:solidFill>
                        </a:rPr>
                        <a:t>293</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229402">
                <a:tc>
                  <a:txBody>
                    <a:bodyPr/>
                    <a:lstStyle/>
                    <a:p>
                      <a:r>
                        <a:rPr lang="sv-SE" sz="1000" b="0" dirty="0" smtClean="0">
                          <a:solidFill>
                            <a:schemeClr val="bg2"/>
                          </a:solidFill>
                        </a:rPr>
                        <a:t>Antal aktier genomsnitt</a:t>
                      </a:r>
                      <a:endParaRPr lang="sv-SE" sz="1000" b="0"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b="0" dirty="0" smtClean="0">
                          <a:solidFill>
                            <a:schemeClr val="bg2"/>
                          </a:solidFill>
                        </a:rPr>
                        <a:t>8 990</a:t>
                      </a:r>
                      <a:r>
                        <a:rPr lang="sv-SE" sz="1000" b="0" baseline="0" dirty="0" smtClean="0">
                          <a:solidFill>
                            <a:schemeClr val="bg2"/>
                          </a:solidFill>
                        </a:rPr>
                        <a:t> 606</a:t>
                      </a:r>
                      <a:endParaRPr lang="sv-SE" sz="1000" b="0"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b="0" dirty="0" smtClean="0">
                          <a:solidFill>
                            <a:schemeClr val="bg2"/>
                          </a:solidFill>
                        </a:rPr>
                        <a:t>8 917 706</a:t>
                      </a:r>
                      <a:endParaRPr lang="sv-SE" sz="1000" b="0" dirty="0">
                        <a:solidFill>
                          <a:schemeClr val="bg2"/>
                        </a:solidFill>
                      </a:endParaRPr>
                    </a:p>
                  </a:txBody>
                  <a:tcPr marL="72000" marR="7200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29402">
                <a:tc>
                  <a:txBody>
                    <a:bodyPr/>
                    <a:lstStyle/>
                    <a:p>
                      <a:r>
                        <a:rPr lang="sv-SE" sz="1000" b="0" dirty="0" smtClean="0">
                          <a:solidFill>
                            <a:schemeClr val="bg2"/>
                          </a:solidFill>
                        </a:rPr>
                        <a:t>Antal aktier genomsnitt efter utspädning</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b="0" dirty="0" smtClean="0">
                          <a:solidFill>
                            <a:schemeClr val="bg2"/>
                          </a:solidFill>
                        </a:rPr>
                        <a:t>9</a:t>
                      </a:r>
                      <a:r>
                        <a:rPr lang="sv-SE" sz="1000" b="0" baseline="0" dirty="0" smtClean="0">
                          <a:solidFill>
                            <a:schemeClr val="bg2"/>
                          </a:solidFill>
                        </a:rPr>
                        <a:t> 020 009</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b="0" dirty="0" smtClean="0">
                          <a:solidFill>
                            <a:schemeClr val="bg2"/>
                          </a:solidFill>
                        </a:rPr>
                        <a:t>8 938 142</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29402">
                <a:tc>
                  <a:txBody>
                    <a:bodyPr/>
                    <a:lstStyle/>
                    <a:p>
                      <a:r>
                        <a:rPr lang="sv-SE" sz="1000" b="0" dirty="0" smtClean="0">
                          <a:solidFill>
                            <a:schemeClr val="bg2"/>
                          </a:solidFill>
                        </a:rPr>
                        <a:t>Antal utestående aktier före och</a:t>
                      </a:r>
                      <a:r>
                        <a:rPr lang="sv-SE" sz="1000" b="0" baseline="0" dirty="0" smtClean="0">
                          <a:solidFill>
                            <a:schemeClr val="bg2"/>
                          </a:solidFill>
                        </a:rPr>
                        <a:t> efter utspädning</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000" b="0" dirty="0" smtClean="0">
                          <a:solidFill>
                            <a:schemeClr val="bg2"/>
                          </a:solidFill>
                        </a:rPr>
                        <a:t>8 990 606</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000" b="0" dirty="0" smtClean="0">
                          <a:solidFill>
                            <a:schemeClr val="bg2"/>
                          </a:solidFill>
                        </a:rPr>
                        <a:t>8 917 706</a:t>
                      </a:r>
                      <a:endParaRPr lang="sv-SE" sz="1000" b="0" dirty="0">
                        <a:solidFill>
                          <a:schemeClr val="bg2"/>
                        </a:solidFill>
                      </a:endParaRPr>
                    </a:p>
                  </a:txBody>
                  <a:tcPr marL="72000" marR="7200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Platshållare för datum 6"/>
          <p:cNvSpPr>
            <a:spLocks noGrp="1"/>
          </p:cNvSpPr>
          <p:nvPr>
            <p:ph type="dt" sz="half" idx="10"/>
          </p:nvPr>
        </p:nvSpPr>
        <p:spPr/>
        <p:txBody>
          <a:bodyPr/>
          <a:lstStyle/>
          <a:p>
            <a:fld id="{015231DB-6705-4DDF-A84E-92691A042E04}" type="datetime1">
              <a:rPr lang="sv-SE" smtClean="0"/>
              <a:pPr/>
              <a:t>2016-04-25</a:t>
            </a:fld>
            <a:endParaRPr lang="sv-SE"/>
          </a:p>
        </p:txBody>
      </p:sp>
      <p:sp>
        <p:nvSpPr>
          <p:cNvPr id="8" name="Platshållare för bildnummer 7"/>
          <p:cNvSpPr>
            <a:spLocks noGrp="1"/>
          </p:cNvSpPr>
          <p:nvPr>
            <p:ph type="sldNum" sz="quarter" idx="12"/>
          </p:nvPr>
        </p:nvSpPr>
        <p:spPr/>
        <p:txBody>
          <a:bodyPr/>
          <a:lstStyle/>
          <a:p>
            <a:fld id="{69B91339-51B8-4691-AC3E-0AFE781C7DDB}" type="slidenum">
              <a:rPr lang="sv-SE" smtClean="0"/>
              <a:pPr/>
              <a:t>27</a:t>
            </a:fld>
            <a:endParaRPr lang="sv-SE"/>
          </a:p>
        </p:txBody>
      </p:sp>
    </p:spTree>
    <p:extLst>
      <p:ext uri="{BB962C8B-B14F-4D97-AF65-F5344CB8AC3E}">
        <p14:creationId xmlns:p14="http://schemas.microsoft.com/office/powerpoint/2010/main" val="5961219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dirty="0" smtClean="0"/>
              <a:t>Sjuksköterskor rekommenderar </a:t>
            </a:r>
            <a:r>
              <a:rPr lang="sv-SE" dirty="0" err="1" smtClean="0"/>
              <a:t>Dedicare</a:t>
            </a:r>
            <a:endParaRPr lang="sv-SE" dirty="0"/>
          </a:p>
        </p:txBody>
      </p:sp>
      <p:sp>
        <p:nvSpPr>
          <p:cNvPr id="10" name="Platshållare för innehåll 9"/>
          <p:cNvSpPr>
            <a:spLocks noGrp="1"/>
          </p:cNvSpPr>
          <p:nvPr>
            <p:ph sz="half" idx="1"/>
          </p:nvPr>
        </p:nvSpPr>
        <p:spPr>
          <a:xfrm>
            <a:off x="395288" y="1525588"/>
            <a:ext cx="7417072" cy="3708400"/>
          </a:xfrm>
        </p:spPr>
        <p:txBody>
          <a:bodyPr>
            <a:normAutofit/>
          </a:bodyPr>
          <a:lstStyle/>
          <a:p>
            <a:pPr marL="0" indent="0">
              <a:buNone/>
            </a:pPr>
            <a:r>
              <a:rPr lang="sv-SE" dirty="0" smtClean="0"/>
              <a:t>Undersökning gjord av ”Framtidens karriär – sjuksköterska” visar:</a:t>
            </a:r>
          </a:p>
          <a:p>
            <a:pPr lvl="1"/>
            <a:r>
              <a:rPr lang="sv-SE" dirty="0" smtClean="0"/>
              <a:t>Högst varumärkeskännedom av alla bemanningsföretag i Sverige - 47 % känner till </a:t>
            </a:r>
            <a:r>
              <a:rPr lang="sv-SE" dirty="0" err="1" smtClean="0"/>
              <a:t>Dedicare</a:t>
            </a:r>
            <a:r>
              <a:rPr lang="sv-SE" dirty="0" smtClean="0"/>
              <a:t> </a:t>
            </a:r>
          </a:p>
          <a:p>
            <a:pPr lvl="1"/>
            <a:r>
              <a:rPr lang="sv-SE" dirty="0" err="1" smtClean="0"/>
              <a:t>Dedicare</a:t>
            </a:r>
            <a:r>
              <a:rPr lang="sv-SE" dirty="0" smtClean="0"/>
              <a:t> är det bolag som flest sköterskor skulle kunna tänka sig arbeta för</a:t>
            </a:r>
          </a:p>
          <a:p>
            <a:pPr lvl="1"/>
            <a:r>
              <a:rPr lang="sv-SE" dirty="0" err="1" smtClean="0"/>
              <a:t>Dedicare</a:t>
            </a:r>
            <a:r>
              <a:rPr lang="sv-SE" dirty="0" smtClean="0"/>
              <a:t> </a:t>
            </a:r>
            <a:r>
              <a:rPr lang="sv-SE" dirty="0"/>
              <a:t>är det bolag som flest sköterskor skulle </a:t>
            </a:r>
            <a:r>
              <a:rPr lang="sv-SE" dirty="0" smtClean="0"/>
              <a:t>rekommendera</a:t>
            </a:r>
            <a:endParaRPr lang="sv-SE" dirty="0"/>
          </a:p>
          <a:p>
            <a:endParaRPr lang="sv-SE" dirty="0"/>
          </a:p>
        </p:txBody>
      </p:sp>
      <p:sp>
        <p:nvSpPr>
          <p:cNvPr id="7" name="Platshållare för datum 6"/>
          <p:cNvSpPr>
            <a:spLocks noGrp="1"/>
          </p:cNvSpPr>
          <p:nvPr>
            <p:ph type="dt" sz="half" idx="10"/>
          </p:nvPr>
        </p:nvSpPr>
        <p:spPr/>
        <p:txBody>
          <a:bodyPr/>
          <a:lstStyle/>
          <a:p>
            <a:fld id="{015231DB-6705-4DDF-A84E-92691A042E04}" type="datetime1">
              <a:rPr lang="sv-SE" smtClean="0"/>
              <a:pPr/>
              <a:t>2016-04-25</a:t>
            </a:fld>
            <a:endParaRPr lang="sv-SE"/>
          </a:p>
        </p:txBody>
      </p:sp>
      <p:sp>
        <p:nvSpPr>
          <p:cNvPr id="8" name="Platshållare för bildnummer 7"/>
          <p:cNvSpPr>
            <a:spLocks noGrp="1"/>
          </p:cNvSpPr>
          <p:nvPr>
            <p:ph type="sldNum" sz="quarter" idx="12"/>
          </p:nvPr>
        </p:nvSpPr>
        <p:spPr/>
        <p:txBody>
          <a:bodyPr/>
          <a:lstStyle/>
          <a:p>
            <a:fld id="{69B91339-51B8-4691-AC3E-0AFE781C7DDB}" type="slidenum">
              <a:rPr lang="sv-SE" smtClean="0"/>
              <a:pPr/>
              <a:t>28</a:t>
            </a:fld>
            <a:endParaRPr lang="sv-SE"/>
          </a:p>
        </p:txBody>
      </p:sp>
      <p:pic>
        <p:nvPicPr>
          <p:cNvPr id="1026" name="Picture 2" descr="\\ddc-file01\RedirectedFolders\dejep\Desktop\bemanning_graf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00" y="3172312"/>
            <a:ext cx="3481986" cy="238167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c-file01\RedirectedFolders\dejep\Desktop\bemanning_graf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3143" y="3172312"/>
            <a:ext cx="3457229" cy="2385488"/>
          </a:xfrm>
          <a:prstGeom prst="rect">
            <a:avLst/>
          </a:prstGeom>
          <a:noFill/>
          <a:extLst>
            <a:ext uri="{909E8E84-426E-40DD-AFC4-6F175D3DCCD1}">
              <a14:hiddenFill xmlns:a14="http://schemas.microsoft.com/office/drawing/2010/main">
                <a:solidFill>
                  <a:srgbClr val="FFFFFF"/>
                </a:solidFill>
              </a14:hiddenFill>
            </a:ext>
          </a:extLst>
        </p:spPr>
      </p:pic>
      <p:sp>
        <p:nvSpPr>
          <p:cNvPr id="11" name="Platshållare för innehåll 11"/>
          <p:cNvSpPr txBox="1">
            <a:spLocks/>
          </p:cNvSpPr>
          <p:nvPr/>
        </p:nvSpPr>
        <p:spPr>
          <a:xfrm>
            <a:off x="395289" y="2909885"/>
            <a:ext cx="3420628" cy="153888"/>
          </a:xfrm>
          <a:prstGeom prst="rect">
            <a:avLst/>
          </a:prstGeom>
        </p:spPr>
        <p:txBody>
          <a:bodyPr vert="horz" wrap="square" lIns="864000" tIns="0" rIns="0" bIns="0" rtlCol="0">
            <a:spAutoFit/>
          </a:bodyPr>
          <a:lstStyle/>
          <a:p>
            <a:pPr marL="266700" lvl="0" indent="-266700">
              <a:spcBef>
                <a:spcPts val="500"/>
              </a:spcBef>
            </a:pPr>
            <a:r>
              <a:rPr lang="sv-SE" sz="1000" b="1" dirty="0">
                <a:solidFill>
                  <a:schemeClr val="bg2"/>
                </a:solidFill>
              </a:rPr>
              <a:t>Varumärkeskännedom</a:t>
            </a:r>
          </a:p>
        </p:txBody>
      </p:sp>
      <p:sp>
        <p:nvSpPr>
          <p:cNvPr id="12" name="Platshållare för innehåll 11"/>
          <p:cNvSpPr txBox="1">
            <a:spLocks/>
          </p:cNvSpPr>
          <p:nvPr/>
        </p:nvSpPr>
        <p:spPr>
          <a:xfrm>
            <a:off x="4752020" y="2919636"/>
            <a:ext cx="3420628" cy="153888"/>
          </a:xfrm>
          <a:prstGeom prst="rect">
            <a:avLst/>
          </a:prstGeom>
        </p:spPr>
        <p:txBody>
          <a:bodyPr vert="horz" wrap="square" lIns="864000" tIns="0" rIns="0" bIns="0" rtlCol="0">
            <a:spAutoFit/>
          </a:bodyPr>
          <a:lstStyle/>
          <a:p>
            <a:pPr marL="266700" lvl="0" indent="-266700">
              <a:spcBef>
                <a:spcPts val="500"/>
              </a:spcBef>
            </a:pPr>
            <a:r>
              <a:rPr lang="sv-SE" sz="1000" b="1" dirty="0" smtClean="0">
                <a:solidFill>
                  <a:schemeClr val="bg2"/>
                </a:solidFill>
              </a:rPr>
              <a:t>Vilket bemanningsföretag vill du arbeta för?</a:t>
            </a:r>
            <a:endParaRPr lang="sv-SE" sz="1000" b="1" dirty="0">
              <a:solidFill>
                <a:schemeClr val="bg2"/>
              </a:solidFill>
            </a:endParaRPr>
          </a:p>
        </p:txBody>
      </p:sp>
    </p:spTree>
    <p:extLst>
      <p:ext uri="{BB962C8B-B14F-4D97-AF65-F5344CB8AC3E}">
        <p14:creationId xmlns:p14="http://schemas.microsoft.com/office/powerpoint/2010/main" val="10969977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dirty="0" smtClean="0"/>
              <a:t>Planerade aktiviteter 2016</a:t>
            </a:r>
            <a:endParaRPr lang="sv-SE" dirty="0"/>
          </a:p>
        </p:txBody>
      </p:sp>
      <p:sp>
        <p:nvSpPr>
          <p:cNvPr id="10" name="Platshållare för innehåll 9"/>
          <p:cNvSpPr>
            <a:spLocks noGrp="1"/>
          </p:cNvSpPr>
          <p:nvPr>
            <p:ph sz="half" idx="1"/>
          </p:nvPr>
        </p:nvSpPr>
        <p:spPr>
          <a:xfrm>
            <a:off x="395288" y="1525588"/>
            <a:ext cx="7417072" cy="3708400"/>
          </a:xfrm>
        </p:spPr>
        <p:txBody>
          <a:bodyPr>
            <a:normAutofit/>
          </a:bodyPr>
          <a:lstStyle/>
          <a:p>
            <a:r>
              <a:rPr lang="sv-SE" dirty="0" smtClean="0"/>
              <a:t>Växa verksamheten inom Socionom i Sverige</a:t>
            </a:r>
          </a:p>
          <a:p>
            <a:endParaRPr lang="sv-SE" dirty="0"/>
          </a:p>
          <a:p>
            <a:r>
              <a:rPr lang="sv-SE" dirty="0" smtClean="0"/>
              <a:t>Maximera utfallet av vår konkurrenskraftiga position i nya HINAS avtalet i Norge</a:t>
            </a:r>
          </a:p>
          <a:p>
            <a:endParaRPr lang="sv-SE" dirty="0" smtClean="0"/>
          </a:p>
          <a:p>
            <a:r>
              <a:rPr lang="sv-SE" dirty="0"/>
              <a:t>Maximera nyttan </a:t>
            </a:r>
            <a:r>
              <a:rPr lang="sv-SE" dirty="0" smtClean="0"/>
              <a:t>av </a:t>
            </a:r>
            <a:r>
              <a:rPr lang="sv-SE" dirty="0"/>
              <a:t>vår </a:t>
            </a:r>
            <a:r>
              <a:rPr lang="sv-SE" dirty="0" smtClean="0"/>
              <a:t>popularitet bland sjuksköterskor genom att förbättra och effektivisera rekryteringsprocessen</a:t>
            </a:r>
          </a:p>
          <a:p>
            <a:endParaRPr lang="sv-SE" dirty="0"/>
          </a:p>
          <a:p>
            <a:r>
              <a:rPr lang="sv-SE" dirty="0" smtClean="0"/>
              <a:t>Fortsätter förbättra IT system och processer</a:t>
            </a:r>
          </a:p>
          <a:p>
            <a:endParaRPr lang="sv-SE" dirty="0"/>
          </a:p>
          <a:p>
            <a:r>
              <a:rPr lang="sv-SE" dirty="0" smtClean="0"/>
              <a:t>Aktivt utvärdera våra möjligheter att expandera på nya geografiska marknader</a:t>
            </a:r>
            <a:endParaRPr lang="sv-SE" dirty="0"/>
          </a:p>
        </p:txBody>
      </p:sp>
      <p:sp>
        <p:nvSpPr>
          <p:cNvPr id="7" name="Platshållare för datum 6"/>
          <p:cNvSpPr>
            <a:spLocks noGrp="1"/>
          </p:cNvSpPr>
          <p:nvPr>
            <p:ph type="dt" sz="half" idx="10"/>
          </p:nvPr>
        </p:nvSpPr>
        <p:spPr/>
        <p:txBody>
          <a:bodyPr/>
          <a:lstStyle/>
          <a:p>
            <a:fld id="{015231DB-6705-4DDF-A84E-92691A042E04}" type="datetime1">
              <a:rPr lang="sv-SE" smtClean="0"/>
              <a:pPr/>
              <a:t>2016-04-25</a:t>
            </a:fld>
            <a:endParaRPr lang="sv-SE"/>
          </a:p>
        </p:txBody>
      </p:sp>
      <p:sp>
        <p:nvSpPr>
          <p:cNvPr id="8" name="Platshållare för bildnummer 7"/>
          <p:cNvSpPr>
            <a:spLocks noGrp="1"/>
          </p:cNvSpPr>
          <p:nvPr>
            <p:ph type="sldNum" sz="quarter" idx="12"/>
          </p:nvPr>
        </p:nvSpPr>
        <p:spPr/>
        <p:txBody>
          <a:bodyPr/>
          <a:lstStyle/>
          <a:p>
            <a:fld id="{69B91339-51B8-4691-AC3E-0AFE781C7DDB}" type="slidenum">
              <a:rPr lang="sv-SE" smtClean="0"/>
              <a:pPr/>
              <a:t>29</a:t>
            </a:fld>
            <a:endParaRPr lang="sv-SE"/>
          </a:p>
        </p:txBody>
      </p:sp>
    </p:spTree>
    <p:extLst>
      <p:ext uri="{BB962C8B-B14F-4D97-AF65-F5344CB8AC3E}">
        <p14:creationId xmlns:p14="http://schemas.microsoft.com/office/powerpoint/2010/main" val="3930975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llips 21"/>
          <p:cNvSpPr/>
          <p:nvPr/>
        </p:nvSpPr>
        <p:spPr>
          <a:xfrm>
            <a:off x="5404159" y="2239232"/>
            <a:ext cx="2177048" cy="2177048"/>
          </a:xfrm>
          <a:prstGeom prst="ellipse">
            <a:avLst/>
          </a:prstGeom>
          <a:ln w="57150" cap="rnd">
            <a:solidFill>
              <a:schemeClr val="accent1"/>
            </a:solidFill>
            <a:prstDash val="solid"/>
            <a:round/>
          </a:ln>
          <a:effectLst>
            <a:outerShdw blurRad="50800" dist="12700" dir="5400000" sx="101000" sy="101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datum 2"/>
          <p:cNvSpPr>
            <a:spLocks noGrp="1"/>
          </p:cNvSpPr>
          <p:nvPr>
            <p:ph type="dt" sz="half" idx="2"/>
          </p:nvPr>
        </p:nvSpPr>
        <p:spPr/>
        <p:txBody>
          <a:bodyPr/>
          <a:lstStyle/>
          <a:p>
            <a:fld id="{82FCDA80-0923-4E57-ACE9-91D46BE3D95B}" type="datetime1">
              <a:rPr lang="sv-SE" smtClean="0"/>
              <a:pPr/>
              <a:t>2016-04-25</a:t>
            </a:fld>
            <a:endParaRPr lang="sv-SE" dirty="0"/>
          </a:p>
        </p:txBody>
      </p:sp>
      <p:sp>
        <p:nvSpPr>
          <p:cNvPr id="4" name="Platshållare för bildnummer 3"/>
          <p:cNvSpPr>
            <a:spLocks noGrp="1"/>
          </p:cNvSpPr>
          <p:nvPr>
            <p:ph type="sldNum" sz="quarter" idx="4"/>
          </p:nvPr>
        </p:nvSpPr>
        <p:spPr/>
        <p:txBody>
          <a:bodyPr/>
          <a:lstStyle/>
          <a:p>
            <a:fld id="{69B91339-51B8-4691-AC3E-0AFE781C7DDB}" type="slidenum">
              <a:rPr lang="sv-SE" smtClean="0"/>
              <a:pPr/>
              <a:t>3</a:t>
            </a:fld>
            <a:endParaRPr lang="sv-SE"/>
          </a:p>
        </p:txBody>
      </p:sp>
      <p:sp>
        <p:nvSpPr>
          <p:cNvPr id="28" name="Rektangel 27"/>
          <p:cNvSpPr/>
          <p:nvPr/>
        </p:nvSpPr>
        <p:spPr>
          <a:xfrm>
            <a:off x="395733" y="1562100"/>
            <a:ext cx="4032251" cy="49244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spAutoFit/>
          </a:bodyPr>
          <a:lstStyle/>
          <a:p>
            <a:pPr>
              <a:buClr>
                <a:srgbClr val="FA772E"/>
              </a:buClr>
              <a:defRPr/>
            </a:pPr>
            <a:r>
              <a:rPr lang="sv-SE" sz="1600" dirty="0" smtClean="0">
                <a:solidFill>
                  <a:schemeClr val="tx1">
                    <a:lumMod val="75000"/>
                    <a:lumOff val="25000"/>
                  </a:schemeClr>
                </a:solidFill>
              </a:rPr>
              <a:t>Den allvarliga personalbristen är ett hot mot tillgänglighet och vårdkvalitet över hela landet</a:t>
            </a:r>
            <a:endParaRPr lang="sv-SE" sz="1600" dirty="0">
              <a:solidFill>
                <a:schemeClr val="tx1">
                  <a:lumMod val="75000"/>
                  <a:lumOff val="25000"/>
                </a:schemeClr>
              </a:solidFill>
            </a:endParaRPr>
          </a:p>
        </p:txBody>
      </p:sp>
      <p:sp>
        <p:nvSpPr>
          <p:cNvPr id="30" name="Rektangel 29"/>
          <p:cNvSpPr/>
          <p:nvPr/>
        </p:nvSpPr>
        <p:spPr>
          <a:xfrm>
            <a:off x="888999" y="2891492"/>
            <a:ext cx="3067051" cy="73866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spAutoFit/>
          </a:bodyPr>
          <a:lstStyle/>
          <a:p>
            <a:pPr>
              <a:buClr>
                <a:srgbClr val="FA772E"/>
              </a:buClr>
              <a:defRPr/>
            </a:pPr>
            <a:r>
              <a:rPr lang="sv-SE" sz="1600" dirty="0" smtClean="0">
                <a:solidFill>
                  <a:schemeClr val="tx1">
                    <a:lumMod val="75000"/>
                    <a:lumOff val="25000"/>
                  </a:schemeClr>
                </a:solidFill>
              </a:rPr>
              <a:t>Vi tillför vården nödvändig personal för att operationer ska kunna utföras och vårdcentraler hållas öppna</a:t>
            </a:r>
            <a:endParaRPr lang="sv-SE" sz="1600" dirty="0">
              <a:solidFill>
                <a:schemeClr val="tx1">
                  <a:lumMod val="75000"/>
                  <a:lumOff val="25000"/>
                </a:schemeClr>
              </a:solidFill>
            </a:endParaRPr>
          </a:p>
        </p:txBody>
      </p:sp>
      <p:sp>
        <p:nvSpPr>
          <p:cNvPr id="2" name="Ellips 1"/>
          <p:cNvSpPr/>
          <p:nvPr/>
        </p:nvSpPr>
        <p:spPr>
          <a:xfrm>
            <a:off x="5456843" y="2290956"/>
            <a:ext cx="2072640" cy="207264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dirty="0" smtClean="0">
                <a:solidFill>
                  <a:schemeClr val="tx1">
                    <a:lumMod val="75000"/>
                    <a:lumOff val="25000"/>
                  </a:schemeClr>
                </a:solidFill>
              </a:rPr>
              <a:t>Vården</a:t>
            </a:r>
            <a:endParaRPr lang="sv-SE" sz="2000" b="1" dirty="0">
              <a:solidFill>
                <a:schemeClr val="tx1">
                  <a:lumMod val="75000"/>
                  <a:lumOff val="25000"/>
                </a:schemeClr>
              </a:solidFill>
            </a:endParaRPr>
          </a:p>
        </p:txBody>
      </p:sp>
      <p:grpSp>
        <p:nvGrpSpPr>
          <p:cNvPr id="10" name="Grupp 9"/>
          <p:cNvGrpSpPr/>
          <p:nvPr/>
        </p:nvGrpSpPr>
        <p:grpSpPr>
          <a:xfrm>
            <a:off x="4970517" y="1801435"/>
            <a:ext cx="3419956" cy="3050081"/>
            <a:chOff x="4721135" y="1801435"/>
            <a:chExt cx="3419956" cy="3050081"/>
          </a:xfrm>
        </p:grpSpPr>
        <p:sp useBgFill="1">
          <p:nvSpPr>
            <p:cNvPr id="5" name="Ellips 4"/>
            <p:cNvSpPr/>
            <p:nvPr/>
          </p:nvSpPr>
          <p:spPr>
            <a:xfrm rot="2050345">
              <a:off x="5429534" y="2313099"/>
              <a:ext cx="350520" cy="5020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useBgFill="1">
          <p:nvSpPr>
            <p:cNvPr id="15" name="Ellips 14"/>
            <p:cNvSpPr/>
            <p:nvPr/>
          </p:nvSpPr>
          <p:spPr>
            <a:xfrm>
              <a:off x="6891481" y="2535555"/>
              <a:ext cx="510540" cy="7524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useBgFill="1">
          <p:nvSpPr>
            <p:cNvPr id="16" name="Ellips 15"/>
            <p:cNvSpPr/>
            <p:nvPr/>
          </p:nvSpPr>
          <p:spPr>
            <a:xfrm rot="2947442">
              <a:off x="6874199" y="3828235"/>
              <a:ext cx="213360" cy="460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useBgFill="1">
          <p:nvSpPr>
            <p:cNvPr id="17" name="Ellips 16"/>
            <p:cNvSpPr/>
            <p:nvPr/>
          </p:nvSpPr>
          <p:spPr>
            <a:xfrm rot="20281336">
              <a:off x="5086550" y="3374206"/>
              <a:ext cx="350520" cy="6002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useBgFill="1">
          <p:nvSpPr>
            <p:cNvPr id="18" name="Ellips 17"/>
            <p:cNvSpPr/>
            <p:nvPr/>
          </p:nvSpPr>
          <p:spPr>
            <a:xfrm rot="5400000">
              <a:off x="5813966" y="4134564"/>
              <a:ext cx="350520" cy="4481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useBgFill="1">
          <p:nvSpPr>
            <p:cNvPr id="19" name="Ellips 18"/>
            <p:cNvSpPr/>
            <p:nvPr/>
          </p:nvSpPr>
          <p:spPr>
            <a:xfrm>
              <a:off x="6265212" y="2216727"/>
              <a:ext cx="423864" cy="2331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Båge 5"/>
            <p:cNvSpPr/>
            <p:nvPr/>
          </p:nvSpPr>
          <p:spPr>
            <a:xfrm rot="15870789">
              <a:off x="7276567" y="2829160"/>
              <a:ext cx="864524" cy="864524"/>
            </a:xfrm>
            <a:prstGeom prst="arc">
              <a:avLst>
                <a:gd name="adj1" fmla="val 16084856"/>
                <a:gd name="adj2" fmla="val 19049210"/>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b="1">
                <a:solidFill>
                  <a:schemeClr val="tx1">
                    <a:lumMod val="75000"/>
                    <a:lumOff val="25000"/>
                  </a:schemeClr>
                </a:solidFill>
              </a:endParaRPr>
            </a:p>
          </p:txBody>
        </p:sp>
        <p:sp>
          <p:nvSpPr>
            <p:cNvPr id="21" name="Båge 20"/>
            <p:cNvSpPr/>
            <p:nvPr/>
          </p:nvSpPr>
          <p:spPr>
            <a:xfrm rot="8409476">
              <a:off x="6853715" y="1861937"/>
              <a:ext cx="864524" cy="864524"/>
            </a:xfrm>
            <a:prstGeom prst="arc">
              <a:avLst>
                <a:gd name="adj1" fmla="val 17903496"/>
                <a:gd name="adj2" fmla="val 0"/>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b="1">
                <a:solidFill>
                  <a:schemeClr val="tx1">
                    <a:lumMod val="75000"/>
                    <a:lumOff val="25000"/>
                  </a:schemeClr>
                </a:solidFill>
              </a:endParaRPr>
            </a:p>
          </p:txBody>
        </p:sp>
        <p:sp>
          <p:nvSpPr>
            <p:cNvPr id="24" name="Båge 23"/>
            <p:cNvSpPr/>
            <p:nvPr/>
          </p:nvSpPr>
          <p:spPr>
            <a:xfrm rot="10551342">
              <a:off x="6534171" y="1917293"/>
              <a:ext cx="490267" cy="490267"/>
            </a:xfrm>
            <a:prstGeom prst="arc">
              <a:avLst>
                <a:gd name="adj1" fmla="val 17903496"/>
                <a:gd name="adj2" fmla="val 0"/>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b="1">
                <a:solidFill>
                  <a:schemeClr val="tx1">
                    <a:lumMod val="75000"/>
                    <a:lumOff val="25000"/>
                  </a:schemeClr>
                </a:solidFill>
              </a:endParaRPr>
            </a:p>
          </p:txBody>
        </p:sp>
        <p:sp>
          <p:nvSpPr>
            <p:cNvPr id="25" name="Båge 24"/>
            <p:cNvSpPr/>
            <p:nvPr/>
          </p:nvSpPr>
          <p:spPr>
            <a:xfrm rot="5638618">
              <a:off x="6000875" y="1801435"/>
              <a:ext cx="490267" cy="490267"/>
            </a:xfrm>
            <a:prstGeom prst="arc">
              <a:avLst>
                <a:gd name="adj1" fmla="val 17903496"/>
                <a:gd name="adj2" fmla="val 0"/>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b="1">
                <a:solidFill>
                  <a:schemeClr val="tx1">
                    <a:lumMod val="75000"/>
                    <a:lumOff val="25000"/>
                  </a:schemeClr>
                </a:solidFill>
              </a:endParaRPr>
            </a:p>
          </p:txBody>
        </p:sp>
        <p:sp>
          <p:nvSpPr>
            <p:cNvPr id="26" name="Båge 25"/>
            <p:cNvSpPr/>
            <p:nvPr/>
          </p:nvSpPr>
          <p:spPr>
            <a:xfrm rot="7198967">
              <a:off x="5424395" y="1936344"/>
              <a:ext cx="490267" cy="490267"/>
            </a:xfrm>
            <a:prstGeom prst="arc">
              <a:avLst>
                <a:gd name="adj1" fmla="val 17903496"/>
                <a:gd name="adj2" fmla="val 0"/>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b="1">
                <a:solidFill>
                  <a:schemeClr val="tx1">
                    <a:lumMod val="75000"/>
                    <a:lumOff val="25000"/>
                  </a:schemeClr>
                </a:solidFill>
              </a:endParaRPr>
            </a:p>
          </p:txBody>
        </p:sp>
        <p:sp>
          <p:nvSpPr>
            <p:cNvPr id="29" name="Båge 28"/>
            <p:cNvSpPr/>
            <p:nvPr/>
          </p:nvSpPr>
          <p:spPr>
            <a:xfrm rot="2830253">
              <a:off x="4988627" y="2295912"/>
              <a:ext cx="490267" cy="490267"/>
            </a:xfrm>
            <a:prstGeom prst="arc">
              <a:avLst>
                <a:gd name="adj1" fmla="val 17903496"/>
                <a:gd name="adj2" fmla="val 21482004"/>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b="1">
                <a:solidFill>
                  <a:schemeClr val="tx1">
                    <a:lumMod val="75000"/>
                    <a:lumOff val="25000"/>
                  </a:schemeClr>
                </a:solidFill>
              </a:endParaRPr>
            </a:p>
          </p:txBody>
        </p:sp>
        <p:sp>
          <p:nvSpPr>
            <p:cNvPr id="32" name="Båge 31"/>
            <p:cNvSpPr/>
            <p:nvPr/>
          </p:nvSpPr>
          <p:spPr>
            <a:xfrm rot="3120762">
              <a:off x="4721135" y="3157131"/>
              <a:ext cx="490267" cy="490267"/>
            </a:xfrm>
            <a:prstGeom prst="arc">
              <a:avLst>
                <a:gd name="adj1" fmla="val 18085018"/>
                <a:gd name="adj2" fmla="val 21482004"/>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b="1">
                <a:solidFill>
                  <a:schemeClr val="tx1">
                    <a:lumMod val="75000"/>
                    <a:lumOff val="25000"/>
                  </a:schemeClr>
                </a:solidFill>
              </a:endParaRPr>
            </a:p>
          </p:txBody>
        </p:sp>
        <p:sp>
          <p:nvSpPr>
            <p:cNvPr id="33" name="Båge 32"/>
            <p:cNvSpPr/>
            <p:nvPr/>
          </p:nvSpPr>
          <p:spPr>
            <a:xfrm rot="20003896">
              <a:off x="4949735" y="3816736"/>
              <a:ext cx="490267" cy="490267"/>
            </a:xfrm>
            <a:prstGeom prst="arc">
              <a:avLst>
                <a:gd name="adj1" fmla="val 15832329"/>
                <a:gd name="adj2" fmla="val 21482004"/>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b="1">
                <a:solidFill>
                  <a:schemeClr val="tx1">
                    <a:lumMod val="75000"/>
                    <a:lumOff val="25000"/>
                  </a:schemeClr>
                </a:solidFill>
              </a:endParaRPr>
            </a:p>
          </p:txBody>
        </p:sp>
        <p:sp>
          <p:nvSpPr>
            <p:cNvPr id="34" name="Båge 33"/>
            <p:cNvSpPr/>
            <p:nvPr/>
          </p:nvSpPr>
          <p:spPr>
            <a:xfrm rot="15722008">
              <a:off x="7032749" y="3707905"/>
              <a:ext cx="864524" cy="864524"/>
            </a:xfrm>
            <a:prstGeom prst="arc">
              <a:avLst>
                <a:gd name="adj1" fmla="val 18016955"/>
                <a:gd name="adj2" fmla="val 19049210"/>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b="1">
                <a:solidFill>
                  <a:schemeClr val="tx1">
                    <a:lumMod val="75000"/>
                    <a:lumOff val="25000"/>
                  </a:schemeClr>
                </a:solidFill>
              </a:endParaRPr>
            </a:p>
          </p:txBody>
        </p:sp>
        <p:sp>
          <p:nvSpPr>
            <p:cNvPr id="35" name="Båge 34"/>
            <p:cNvSpPr/>
            <p:nvPr/>
          </p:nvSpPr>
          <p:spPr>
            <a:xfrm rot="17691731">
              <a:off x="6678525" y="4166781"/>
              <a:ext cx="490267" cy="490267"/>
            </a:xfrm>
            <a:prstGeom prst="arc">
              <a:avLst>
                <a:gd name="adj1" fmla="val 18085018"/>
                <a:gd name="adj2" fmla="val 21482004"/>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b="1">
                <a:solidFill>
                  <a:schemeClr val="tx1">
                    <a:lumMod val="75000"/>
                    <a:lumOff val="25000"/>
                  </a:schemeClr>
                </a:solidFill>
              </a:endParaRPr>
            </a:p>
          </p:txBody>
        </p:sp>
        <p:sp>
          <p:nvSpPr>
            <p:cNvPr id="36" name="Båge 35"/>
            <p:cNvSpPr/>
            <p:nvPr/>
          </p:nvSpPr>
          <p:spPr>
            <a:xfrm rot="17007058">
              <a:off x="5948273" y="4361249"/>
              <a:ext cx="490267" cy="490267"/>
            </a:xfrm>
            <a:prstGeom prst="arc">
              <a:avLst>
                <a:gd name="adj1" fmla="val 18399505"/>
                <a:gd name="adj2" fmla="val 21482004"/>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b="1">
                <a:solidFill>
                  <a:schemeClr val="tx1">
                    <a:lumMod val="75000"/>
                    <a:lumOff val="25000"/>
                  </a:schemeClr>
                </a:solidFill>
              </a:endParaRPr>
            </a:p>
          </p:txBody>
        </p:sp>
        <p:sp>
          <p:nvSpPr>
            <p:cNvPr id="37" name="Båge 36"/>
            <p:cNvSpPr/>
            <p:nvPr/>
          </p:nvSpPr>
          <p:spPr>
            <a:xfrm rot="20971421">
              <a:off x="5429156" y="4230278"/>
              <a:ext cx="490267" cy="490267"/>
            </a:xfrm>
            <a:prstGeom prst="arc">
              <a:avLst>
                <a:gd name="adj1" fmla="val 18399505"/>
                <a:gd name="adj2" fmla="val 21482004"/>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b="1">
                <a:solidFill>
                  <a:schemeClr val="tx1">
                    <a:lumMod val="75000"/>
                    <a:lumOff val="25000"/>
                  </a:schemeClr>
                </a:solidFill>
              </a:endParaRPr>
            </a:p>
          </p:txBody>
        </p:sp>
      </p:grpSp>
      <p:sp>
        <p:nvSpPr>
          <p:cNvPr id="9" name="Höger 8"/>
          <p:cNvSpPr/>
          <p:nvPr/>
        </p:nvSpPr>
        <p:spPr>
          <a:xfrm>
            <a:off x="3855026" y="2920105"/>
            <a:ext cx="1198273" cy="710051"/>
          </a:xfrm>
          <a:prstGeom prst="rightArrow">
            <a:avLst/>
          </a:prstGeom>
          <a:gradFill flip="none" rotWithShape="1">
            <a:gsLst>
              <a:gs pos="0">
                <a:schemeClr val="accent1"/>
              </a:gs>
              <a:gs pos="78000">
                <a:schemeClr val="accent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Freeform 19"/>
          <p:cNvSpPr>
            <a:spLocks/>
          </p:cNvSpPr>
          <p:nvPr/>
        </p:nvSpPr>
        <p:spPr bwMode="auto">
          <a:xfrm>
            <a:off x="387989" y="2997704"/>
            <a:ext cx="267756" cy="540526"/>
          </a:xfrm>
          <a:custGeom>
            <a:avLst/>
            <a:gdLst>
              <a:gd name="T0" fmla="*/ 113 w 113"/>
              <a:gd name="T1" fmla="*/ 228 h 228"/>
              <a:gd name="T2" fmla="*/ 65 w 113"/>
              <a:gd name="T3" fmla="*/ 228 h 228"/>
              <a:gd name="T4" fmla="*/ 65 w 113"/>
              <a:gd name="T5" fmla="*/ 96 h 228"/>
              <a:gd name="T6" fmla="*/ 66 w 113"/>
              <a:gd name="T7" fmla="*/ 74 h 228"/>
              <a:gd name="T8" fmla="*/ 66 w 113"/>
              <a:gd name="T9" fmla="*/ 50 h 228"/>
              <a:gd name="T10" fmla="*/ 50 w 113"/>
              <a:gd name="T11" fmla="*/ 66 h 228"/>
              <a:gd name="T12" fmla="*/ 23 w 113"/>
              <a:gd name="T13" fmla="*/ 87 h 228"/>
              <a:gd name="T14" fmla="*/ 0 w 113"/>
              <a:gd name="T15" fmla="*/ 58 h 228"/>
              <a:gd name="T16" fmla="*/ 74 w 113"/>
              <a:gd name="T17" fmla="*/ 0 h 228"/>
              <a:gd name="T18" fmla="*/ 113 w 113"/>
              <a:gd name="T19" fmla="*/ 0 h 228"/>
              <a:gd name="T20" fmla="*/ 113 w 113"/>
              <a:gd name="T21"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228">
                <a:moveTo>
                  <a:pt x="113" y="228"/>
                </a:moveTo>
                <a:cubicBezTo>
                  <a:pt x="65" y="228"/>
                  <a:pt x="65" y="228"/>
                  <a:pt x="65" y="228"/>
                </a:cubicBezTo>
                <a:cubicBezTo>
                  <a:pt x="65" y="96"/>
                  <a:pt x="65" y="96"/>
                  <a:pt x="65" y="96"/>
                </a:cubicBezTo>
                <a:cubicBezTo>
                  <a:pt x="66" y="74"/>
                  <a:pt x="66" y="74"/>
                  <a:pt x="66" y="74"/>
                </a:cubicBezTo>
                <a:cubicBezTo>
                  <a:pt x="66" y="50"/>
                  <a:pt x="66" y="50"/>
                  <a:pt x="66" y="50"/>
                </a:cubicBezTo>
                <a:cubicBezTo>
                  <a:pt x="58" y="58"/>
                  <a:pt x="53" y="64"/>
                  <a:pt x="50" y="66"/>
                </a:cubicBezTo>
                <a:cubicBezTo>
                  <a:pt x="23" y="87"/>
                  <a:pt x="23" y="87"/>
                  <a:pt x="23" y="87"/>
                </a:cubicBezTo>
                <a:cubicBezTo>
                  <a:pt x="0" y="58"/>
                  <a:pt x="0" y="58"/>
                  <a:pt x="0" y="58"/>
                </a:cubicBezTo>
                <a:cubicBezTo>
                  <a:pt x="74" y="0"/>
                  <a:pt x="74" y="0"/>
                  <a:pt x="74" y="0"/>
                </a:cubicBezTo>
                <a:cubicBezTo>
                  <a:pt x="113" y="0"/>
                  <a:pt x="113" y="0"/>
                  <a:pt x="113" y="0"/>
                </a:cubicBezTo>
                <a:lnTo>
                  <a:pt x="113" y="22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v-SE">
              <a:solidFill>
                <a:schemeClr val="accent1"/>
              </a:solidFill>
            </a:endParaRPr>
          </a:p>
        </p:txBody>
      </p:sp>
      <p:grpSp>
        <p:nvGrpSpPr>
          <p:cNvPr id="11" name="Grupp 10"/>
          <p:cNvGrpSpPr/>
          <p:nvPr/>
        </p:nvGrpSpPr>
        <p:grpSpPr>
          <a:xfrm>
            <a:off x="413973" y="4141369"/>
            <a:ext cx="3555155" cy="542684"/>
            <a:chOff x="413973" y="4141369"/>
            <a:chExt cx="3555155" cy="542684"/>
          </a:xfrm>
        </p:grpSpPr>
        <p:sp>
          <p:nvSpPr>
            <p:cNvPr id="31" name="Rektangel 30"/>
            <p:cNvSpPr/>
            <p:nvPr/>
          </p:nvSpPr>
          <p:spPr>
            <a:xfrm>
              <a:off x="908050" y="4191610"/>
              <a:ext cx="3061078" cy="49244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spAutoFit/>
            </a:bodyPr>
            <a:lstStyle/>
            <a:p>
              <a:pPr>
                <a:buClr>
                  <a:srgbClr val="FA772E"/>
                </a:buClr>
                <a:defRPr/>
              </a:pPr>
              <a:r>
                <a:rPr lang="sv-SE" sz="1600" dirty="0" smtClean="0">
                  <a:solidFill>
                    <a:schemeClr val="tx1">
                      <a:lumMod val="75000"/>
                      <a:lumOff val="25000"/>
                    </a:schemeClr>
                  </a:solidFill>
                </a:rPr>
                <a:t>Vi erbjuder människor i vården frihet och flexibilitet inom arbetslivet</a:t>
              </a:r>
              <a:endParaRPr lang="sv-SE" sz="1600" dirty="0">
                <a:solidFill>
                  <a:schemeClr val="tx1">
                    <a:lumMod val="75000"/>
                    <a:lumOff val="25000"/>
                  </a:schemeClr>
                </a:solidFill>
              </a:endParaRPr>
            </a:p>
          </p:txBody>
        </p:sp>
        <p:sp>
          <p:nvSpPr>
            <p:cNvPr id="39" name="Freeform 20"/>
            <p:cNvSpPr>
              <a:spLocks/>
            </p:cNvSpPr>
            <p:nvPr/>
          </p:nvSpPr>
          <p:spPr bwMode="auto">
            <a:xfrm>
              <a:off x="413973" y="4141369"/>
              <a:ext cx="372844" cy="540524"/>
            </a:xfrm>
            <a:custGeom>
              <a:avLst/>
              <a:gdLst>
                <a:gd name="T0" fmla="*/ 160 w 160"/>
                <a:gd name="T1" fmla="*/ 232 h 232"/>
                <a:gd name="T2" fmla="*/ 0 w 160"/>
                <a:gd name="T3" fmla="*/ 232 h 232"/>
                <a:gd name="T4" fmla="*/ 0 w 160"/>
                <a:gd name="T5" fmla="*/ 198 h 232"/>
                <a:gd name="T6" fmla="*/ 58 w 160"/>
                <a:gd name="T7" fmla="*/ 140 h 232"/>
                <a:gd name="T8" fmla="*/ 91 w 160"/>
                <a:gd name="T9" fmla="*/ 104 h 232"/>
                <a:gd name="T10" fmla="*/ 102 w 160"/>
                <a:gd name="T11" fmla="*/ 86 h 232"/>
                <a:gd name="T12" fmla="*/ 106 w 160"/>
                <a:gd name="T13" fmla="*/ 68 h 232"/>
                <a:gd name="T14" fmla="*/ 98 w 160"/>
                <a:gd name="T15" fmla="*/ 47 h 232"/>
                <a:gd name="T16" fmla="*/ 78 w 160"/>
                <a:gd name="T17" fmla="*/ 41 h 232"/>
                <a:gd name="T18" fmla="*/ 52 w 160"/>
                <a:gd name="T19" fmla="*/ 47 h 232"/>
                <a:gd name="T20" fmla="*/ 26 w 160"/>
                <a:gd name="T21" fmla="*/ 64 h 232"/>
                <a:gd name="T22" fmla="*/ 0 w 160"/>
                <a:gd name="T23" fmla="*/ 33 h 232"/>
                <a:gd name="T24" fmla="*/ 28 w 160"/>
                <a:gd name="T25" fmla="*/ 13 h 232"/>
                <a:gd name="T26" fmla="*/ 52 w 160"/>
                <a:gd name="T27" fmla="*/ 3 h 232"/>
                <a:gd name="T28" fmla="*/ 81 w 160"/>
                <a:gd name="T29" fmla="*/ 0 h 232"/>
                <a:gd name="T30" fmla="*/ 119 w 160"/>
                <a:gd name="T31" fmla="*/ 8 h 232"/>
                <a:gd name="T32" fmla="*/ 145 w 160"/>
                <a:gd name="T33" fmla="*/ 30 h 232"/>
                <a:gd name="T34" fmla="*/ 154 w 160"/>
                <a:gd name="T35" fmla="*/ 62 h 232"/>
                <a:gd name="T36" fmla="*/ 148 w 160"/>
                <a:gd name="T37" fmla="*/ 92 h 232"/>
                <a:gd name="T38" fmla="*/ 131 w 160"/>
                <a:gd name="T39" fmla="*/ 120 h 232"/>
                <a:gd name="T40" fmla="*/ 90 w 160"/>
                <a:gd name="T41" fmla="*/ 162 h 232"/>
                <a:gd name="T42" fmla="*/ 61 w 160"/>
                <a:gd name="T43" fmla="*/ 189 h 232"/>
                <a:gd name="T44" fmla="*/ 61 w 160"/>
                <a:gd name="T45" fmla="*/ 191 h 232"/>
                <a:gd name="T46" fmla="*/ 160 w 160"/>
                <a:gd name="T47" fmla="*/ 191 h 232"/>
                <a:gd name="T48" fmla="*/ 160 w 160"/>
                <a:gd name="T49"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232">
                  <a:moveTo>
                    <a:pt x="160" y="232"/>
                  </a:moveTo>
                  <a:cubicBezTo>
                    <a:pt x="0" y="232"/>
                    <a:pt x="0" y="232"/>
                    <a:pt x="0" y="232"/>
                  </a:cubicBezTo>
                  <a:cubicBezTo>
                    <a:pt x="0" y="198"/>
                    <a:pt x="0" y="198"/>
                    <a:pt x="0" y="198"/>
                  </a:cubicBezTo>
                  <a:cubicBezTo>
                    <a:pt x="58" y="140"/>
                    <a:pt x="58" y="140"/>
                    <a:pt x="58" y="140"/>
                  </a:cubicBezTo>
                  <a:cubicBezTo>
                    <a:pt x="75" y="123"/>
                    <a:pt x="86" y="111"/>
                    <a:pt x="91" y="104"/>
                  </a:cubicBezTo>
                  <a:cubicBezTo>
                    <a:pt x="96" y="98"/>
                    <a:pt x="100" y="91"/>
                    <a:pt x="102" y="86"/>
                  </a:cubicBezTo>
                  <a:cubicBezTo>
                    <a:pt x="105" y="80"/>
                    <a:pt x="106" y="74"/>
                    <a:pt x="106" y="68"/>
                  </a:cubicBezTo>
                  <a:cubicBezTo>
                    <a:pt x="106" y="59"/>
                    <a:pt x="103" y="52"/>
                    <a:pt x="98" y="47"/>
                  </a:cubicBezTo>
                  <a:cubicBezTo>
                    <a:pt x="93" y="43"/>
                    <a:pt x="86" y="41"/>
                    <a:pt x="78" y="41"/>
                  </a:cubicBezTo>
                  <a:cubicBezTo>
                    <a:pt x="69" y="41"/>
                    <a:pt x="61" y="43"/>
                    <a:pt x="52" y="47"/>
                  </a:cubicBezTo>
                  <a:cubicBezTo>
                    <a:pt x="44" y="51"/>
                    <a:pt x="35" y="57"/>
                    <a:pt x="26" y="64"/>
                  </a:cubicBezTo>
                  <a:cubicBezTo>
                    <a:pt x="0" y="33"/>
                    <a:pt x="0" y="33"/>
                    <a:pt x="0" y="33"/>
                  </a:cubicBezTo>
                  <a:cubicBezTo>
                    <a:pt x="11" y="23"/>
                    <a:pt x="20" y="17"/>
                    <a:pt x="28" y="13"/>
                  </a:cubicBezTo>
                  <a:cubicBezTo>
                    <a:pt x="35" y="9"/>
                    <a:pt x="43" y="6"/>
                    <a:pt x="52" y="3"/>
                  </a:cubicBezTo>
                  <a:cubicBezTo>
                    <a:pt x="61" y="1"/>
                    <a:pt x="71" y="0"/>
                    <a:pt x="81" y="0"/>
                  </a:cubicBezTo>
                  <a:cubicBezTo>
                    <a:pt x="96" y="0"/>
                    <a:pt x="108" y="3"/>
                    <a:pt x="119" y="8"/>
                  </a:cubicBezTo>
                  <a:cubicBezTo>
                    <a:pt x="130" y="13"/>
                    <a:pt x="139" y="21"/>
                    <a:pt x="145" y="30"/>
                  </a:cubicBezTo>
                  <a:cubicBezTo>
                    <a:pt x="151" y="39"/>
                    <a:pt x="154" y="50"/>
                    <a:pt x="154" y="62"/>
                  </a:cubicBezTo>
                  <a:cubicBezTo>
                    <a:pt x="154" y="73"/>
                    <a:pt x="152" y="83"/>
                    <a:pt x="148" y="92"/>
                  </a:cubicBezTo>
                  <a:cubicBezTo>
                    <a:pt x="145" y="101"/>
                    <a:pt x="139" y="110"/>
                    <a:pt x="131" y="120"/>
                  </a:cubicBezTo>
                  <a:cubicBezTo>
                    <a:pt x="123" y="130"/>
                    <a:pt x="110" y="144"/>
                    <a:pt x="90" y="162"/>
                  </a:cubicBezTo>
                  <a:cubicBezTo>
                    <a:pt x="61" y="189"/>
                    <a:pt x="61" y="189"/>
                    <a:pt x="61" y="189"/>
                  </a:cubicBezTo>
                  <a:cubicBezTo>
                    <a:pt x="61" y="191"/>
                    <a:pt x="61" y="191"/>
                    <a:pt x="61" y="191"/>
                  </a:cubicBezTo>
                  <a:cubicBezTo>
                    <a:pt x="160" y="191"/>
                    <a:pt x="160" y="191"/>
                    <a:pt x="160" y="191"/>
                  </a:cubicBezTo>
                  <a:lnTo>
                    <a:pt x="160" y="23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411693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par>
                          <p:cTn id="11" fill="hold">
                            <p:stCondLst>
                              <p:cond delay="500"/>
                            </p:stCondLst>
                            <p:childTnLst>
                              <p:par>
                                <p:cTn id="12" presetID="22" presetClass="entr" presetSubtype="8" fill="hold" grpId="0" nodeType="after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750"/>
                                        <p:tgtEl>
                                          <p:spTgt spid="9"/>
                                        </p:tgtEl>
                                      </p:cBhvr>
                                    </p:animEffect>
                                  </p:childTnLst>
                                </p:cTn>
                              </p:par>
                            </p:childTnLst>
                          </p:cTn>
                        </p:par>
                        <p:par>
                          <p:cTn id="15" fill="hold">
                            <p:stCondLst>
                              <p:cond delay="1750"/>
                            </p:stCondLst>
                            <p:childTnLst>
                              <p:par>
                                <p:cTn id="16" presetID="10" presetClass="exit" presetSubtype="0" fill="hold" nodeType="after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500"/>
                            </p:stCondLst>
                            <p:childTnLst>
                              <p:par>
                                <p:cTn id="25" presetID="1" presetClass="emph" presetSubtype="2" fill="hold" nodeType="afterEffect">
                                  <p:stCondLst>
                                    <p:cond delay="500"/>
                                  </p:stCondLst>
                                  <p:iterate type="lt">
                                    <p:tmPct val="0"/>
                                  </p:iterate>
                                  <p:childTnLst>
                                    <p:animClr clrSpc="rgb" dir="cw">
                                      <p:cBhvr>
                                        <p:cTn id="26" dur="1000" fill="hold"/>
                                        <p:tgtEl>
                                          <p:spTgt spid="2"/>
                                        </p:tgtEl>
                                        <p:attrNameLst>
                                          <p:attrName>fillcolor</p:attrName>
                                        </p:attrNameLst>
                                      </p:cBhvr>
                                      <p:to>
                                        <a:schemeClr val="accent1"/>
                                      </p:to>
                                    </p:animClr>
                                    <p:set>
                                      <p:cBhvr>
                                        <p:cTn id="27" dur="1000" fill="hold"/>
                                        <p:tgtEl>
                                          <p:spTgt spid="2"/>
                                        </p:tgtEl>
                                        <p:attrNameLst>
                                          <p:attrName>fill.type</p:attrName>
                                        </p:attrNameLst>
                                      </p:cBhvr>
                                      <p:to>
                                        <p:strVal val="solid"/>
                                      </p:to>
                                    </p:set>
                                    <p:set>
                                      <p:cBhvr>
                                        <p:cTn id="28" dur="1000" fill="hold"/>
                                        <p:tgtEl>
                                          <p:spTgt spid="2"/>
                                        </p:tgtEl>
                                        <p:attrNameLst>
                                          <p:attrName>fill.on</p:attrName>
                                        </p:attrNameLst>
                                      </p:cBhvr>
                                      <p:to>
                                        <p:strVal val="true"/>
                                      </p:to>
                                    </p:set>
                                  </p:childTnLst>
                                </p:cTn>
                              </p:par>
                              <p:par>
                                <p:cTn id="29" presetID="3" presetClass="emph" presetSubtype="2" fill="hold" grpId="0" nodeType="withEffect">
                                  <p:stCondLst>
                                    <p:cond delay="500"/>
                                  </p:stCondLst>
                                  <p:iterate type="lt">
                                    <p:tmPct val="0"/>
                                  </p:iterate>
                                  <p:childTnLst>
                                    <p:animClr clrSpc="rgb" dir="cw">
                                      <p:cBhvr override="childStyle">
                                        <p:cTn id="30" dur="1000" fill="hold"/>
                                        <p:tgtEl>
                                          <p:spTgt spid="2"/>
                                        </p:tgtEl>
                                        <p:attrNameLst>
                                          <p:attrName>style.color</p:attrName>
                                        </p:attrNameLst>
                                      </p:cBhvr>
                                      <p:to>
                                        <a:schemeClr val="bg1"/>
                                      </p:to>
                                    </p:animClr>
                                  </p:childTnLst>
                                </p:cTn>
                              </p:par>
                              <p:par>
                                <p:cTn id="31" presetID="10" presetClass="entr" presetSubtype="0" fill="hold" grpId="0" nodeType="withEffect">
                                  <p:stCondLst>
                                    <p:cond delay="75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0" grpId="0"/>
      <p:bldP spid="2" grpId="0" animBg="1"/>
      <p:bldP spid="9"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dirty="0" smtClean="0"/>
              <a:t>Sammanfattning</a:t>
            </a:r>
            <a:endParaRPr lang="sv-SE" dirty="0"/>
          </a:p>
        </p:txBody>
      </p:sp>
      <p:sp>
        <p:nvSpPr>
          <p:cNvPr id="2" name="Platshållare för innehåll 1"/>
          <p:cNvSpPr>
            <a:spLocks noGrp="1"/>
          </p:cNvSpPr>
          <p:nvPr>
            <p:ph sz="half" idx="1"/>
          </p:nvPr>
        </p:nvSpPr>
        <p:spPr/>
        <p:txBody>
          <a:bodyPr>
            <a:normAutofit/>
          </a:bodyPr>
          <a:lstStyle/>
          <a:p>
            <a:pPr marL="0" indent="0">
              <a:buNone/>
            </a:pPr>
            <a:r>
              <a:rPr lang="sv-SE" sz="2000" b="1" dirty="0">
                <a:solidFill>
                  <a:schemeClr val="tx2"/>
                </a:solidFill>
              </a:rPr>
              <a:t>Dedicare</a:t>
            </a:r>
          </a:p>
          <a:p>
            <a:r>
              <a:rPr lang="sv-SE" dirty="0"/>
              <a:t>Lönsamt tillväxtbolag</a:t>
            </a:r>
          </a:p>
          <a:p>
            <a:r>
              <a:rPr lang="sv-SE" dirty="0"/>
              <a:t>Verksamt i Sverige och Norge</a:t>
            </a:r>
          </a:p>
          <a:p>
            <a:r>
              <a:rPr lang="sv-SE" dirty="0"/>
              <a:t>Underliggande </a:t>
            </a:r>
            <a:r>
              <a:rPr lang="sv-SE" dirty="0" smtClean="0"/>
              <a:t>marknadstillväxt</a:t>
            </a:r>
          </a:p>
          <a:p>
            <a:r>
              <a:rPr lang="sv-SE" dirty="0"/>
              <a:t>Vi bedömer att efterfrågan på våra tjänster kommer att fortsätta att vara stor under kommande </a:t>
            </a:r>
            <a:r>
              <a:rPr lang="sv-SE" dirty="0" smtClean="0"/>
              <a:t>år</a:t>
            </a:r>
            <a:endParaRPr lang="sv-SE" dirty="0"/>
          </a:p>
          <a:p>
            <a:endParaRPr lang="sv-SE" dirty="0"/>
          </a:p>
          <a:p>
            <a:endParaRPr lang="sv-SE" dirty="0"/>
          </a:p>
        </p:txBody>
      </p:sp>
      <p:sp>
        <p:nvSpPr>
          <p:cNvPr id="3" name="Platshållare för innehåll 2"/>
          <p:cNvSpPr>
            <a:spLocks noGrp="1"/>
          </p:cNvSpPr>
          <p:nvPr>
            <p:ph sz="half" idx="2"/>
          </p:nvPr>
        </p:nvSpPr>
        <p:spPr/>
        <p:txBody>
          <a:bodyPr>
            <a:normAutofit/>
          </a:bodyPr>
          <a:lstStyle/>
          <a:p>
            <a:endParaRPr lang="sv-SE" dirty="0"/>
          </a:p>
        </p:txBody>
      </p:sp>
      <p:sp>
        <p:nvSpPr>
          <p:cNvPr id="7" name="Platshållare för datum 6"/>
          <p:cNvSpPr>
            <a:spLocks noGrp="1"/>
          </p:cNvSpPr>
          <p:nvPr>
            <p:ph type="dt" sz="half" idx="10"/>
          </p:nvPr>
        </p:nvSpPr>
        <p:spPr/>
        <p:txBody>
          <a:bodyPr/>
          <a:lstStyle/>
          <a:p>
            <a:fld id="{015231DB-6705-4DDF-A84E-92691A042E04}" type="datetime1">
              <a:rPr lang="sv-SE" smtClean="0"/>
              <a:pPr/>
              <a:t>2016-04-25</a:t>
            </a:fld>
            <a:endParaRPr lang="sv-SE"/>
          </a:p>
        </p:txBody>
      </p:sp>
      <p:sp>
        <p:nvSpPr>
          <p:cNvPr id="8" name="Platshållare för bildnummer 7"/>
          <p:cNvSpPr>
            <a:spLocks noGrp="1"/>
          </p:cNvSpPr>
          <p:nvPr>
            <p:ph type="sldNum" sz="quarter" idx="12"/>
          </p:nvPr>
        </p:nvSpPr>
        <p:spPr/>
        <p:txBody>
          <a:bodyPr/>
          <a:lstStyle/>
          <a:p>
            <a:fld id="{69B91339-51B8-4691-AC3E-0AFE781C7DDB}" type="slidenum">
              <a:rPr lang="sv-SE" smtClean="0"/>
              <a:pPr/>
              <a:t>30</a:t>
            </a:fld>
            <a:endParaRPr lang="sv-SE"/>
          </a:p>
        </p:txBody>
      </p:sp>
      <p:pic>
        <p:nvPicPr>
          <p:cNvPr id="15" name="Picture 2" descr="K:\kunder\2013\Dedicare\PowerPoint\Karta\Dedicare-kontor.png"/>
          <p:cNvPicPr>
            <a:picLocks noChangeAspect="1" noChangeArrowheads="1"/>
          </p:cNvPicPr>
          <p:nvPr/>
        </p:nvPicPr>
        <p:blipFill>
          <a:blip r:embed="rId2" cstate="print"/>
          <a:stretch>
            <a:fillRect/>
          </a:stretch>
        </p:blipFill>
        <p:spPr bwMode="auto">
          <a:xfrm>
            <a:off x="4377710" y="854253"/>
            <a:ext cx="4766798" cy="4824000"/>
          </a:xfrm>
          <a:prstGeom prst="rect">
            <a:avLst/>
          </a:prstGeom>
          <a:noFill/>
          <a:extLst>
            <a:ext uri="{909E8E84-426E-40DD-AFC4-6F175D3DCCD1}">
              <a14:hiddenFill xmlns:a14="http://schemas.microsoft.com/office/drawing/2010/main">
                <a:solidFill>
                  <a:srgbClr val="FFFFFF"/>
                </a:solidFill>
              </a14:hiddenFill>
            </a:ext>
          </a:extLst>
        </p:spPr>
      </p:pic>
      <p:sp>
        <p:nvSpPr>
          <p:cNvPr id="17" name="Koppling 16"/>
          <p:cNvSpPr/>
          <p:nvPr/>
        </p:nvSpPr>
        <p:spPr>
          <a:xfrm>
            <a:off x="5682373" y="4369668"/>
            <a:ext cx="144016" cy="108012"/>
          </a:xfrm>
          <a:prstGeom prst="flowChartConnector">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p:cNvSpPr txBox="1"/>
          <p:nvPr/>
        </p:nvSpPr>
        <p:spPr>
          <a:xfrm>
            <a:off x="5616117" y="4477680"/>
            <a:ext cx="684076" cy="215444"/>
          </a:xfrm>
          <a:prstGeom prst="rect">
            <a:avLst/>
          </a:prstGeom>
          <a:noFill/>
        </p:spPr>
        <p:txBody>
          <a:bodyPr wrap="square" rtlCol="0">
            <a:spAutoFit/>
          </a:bodyPr>
          <a:lstStyle/>
          <a:p>
            <a:r>
              <a:rPr lang="sv-SE" sz="800" dirty="0" smtClean="0"/>
              <a:t>Göteborg</a:t>
            </a:r>
            <a:endParaRPr lang="sv-SE" sz="800" dirty="0"/>
          </a:p>
        </p:txBody>
      </p:sp>
    </p:spTree>
    <p:extLst>
      <p:ext uri="{BB962C8B-B14F-4D97-AF65-F5344CB8AC3E}">
        <p14:creationId xmlns:p14="http://schemas.microsoft.com/office/powerpoint/2010/main" val="21076670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ubrik 47"/>
          <p:cNvSpPr>
            <a:spLocks noGrp="1"/>
          </p:cNvSpPr>
          <p:nvPr>
            <p:ph type="title" idx="4294967295"/>
          </p:nvPr>
        </p:nvSpPr>
        <p:spPr>
          <a:xfrm>
            <a:off x="0" y="804863"/>
            <a:ext cx="8353425" cy="728662"/>
          </a:xfrm>
        </p:spPr>
        <p:txBody>
          <a:bodyPr/>
          <a:lstStyle/>
          <a:p>
            <a:r>
              <a:rPr lang="sv-SE" smtClean="0"/>
              <a:t> </a:t>
            </a:r>
            <a:endParaRPr lang="sv-SE" dirty="0"/>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27065" y="1548141"/>
            <a:ext cx="2880000" cy="727389"/>
          </a:xfrm>
          <a:prstGeom prst="rect">
            <a:avLst/>
          </a:prstGeom>
          <a:noFill/>
        </p:spPr>
      </p:pic>
      <p:pic>
        <p:nvPicPr>
          <p:cNvPr id="19" name="Bildobjekt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3247" y="2965512"/>
            <a:ext cx="4307637" cy="977445"/>
          </a:xfrm>
          <a:prstGeom prst="rect">
            <a:avLst/>
          </a:prstGeom>
        </p:spPr>
      </p:pic>
    </p:spTree>
    <p:extLst>
      <p:ext uri="{BB962C8B-B14F-4D97-AF65-F5344CB8AC3E}">
        <p14:creationId xmlns:p14="http://schemas.microsoft.com/office/powerpoint/2010/main" val="3486791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ubrik 18"/>
          <p:cNvSpPr>
            <a:spLocks noGrp="1"/>
          </p:cNvSpPr>
          <p:nvPr>
            <p:ph type="title"/>
          </p:nvPr>
        </p:nvSpPr>
        <p:spPr/>
        <p:txBody>
          <a:bodyPr/>
          <a:lstStyle/>
          <a:p>
            <a:r>
              <a:rPr lang="sv-SE" smtClean="0"/>
              <a:t>Affärsidé</a:t>
            </a:r>
            <a:endParaRPr lang="sv-SE" dirty="0"/>
          </a:p>
        </p:txBody>
      </p:sp>
      <p:sp>
        <p:nvSpPr>
          <p:cNvPr id="15" name="Platshållare för innehåll 5"/>
          <p:cNvSpPr txBox="1">
            <a:spLocks/>
          </p:cNvSpPr>
          <p:nvPr/>
        </p:nvSpPr>
        <p:spPr>
          <a:xfrm>
            <a:off x="395287" y="1525588"/>
            <a:ext cx="8353425" cy="1460500"/>
          </a:xfrm>
          <a:prstGeom prst="rect">
            <a:avLst/>
          </a:prstGeom>
        </p:spPr>
        <p:txBody>
          <a:bodyPr vert="horz" lIns="0" tIns="0" rIns="0" bIns="0" rtlCol="0">
            <a:normAutofit/>
          </a:bodyPr>
          <a:lstStyle>
            <a:lvl1pPr marL="0" indent="0" algn="l" defTabSz="914400" rtl="0" eaLnBrk="1" latinLnBrk="0" hangingPunct="1">
              <a:spcBef>
                <a:spcPts val="500"/>
              </a:spcBef>
              <a:spcAft>
                <a:spcPts val="300"/>
              </a:spcAft>
              <a:buFont typeface="Arial" pitchFamily="34" charset="0"/>
              <a:buNone/>
              <a:defRPr sz="1600" kern="1200">
                <a:solidFill>
                  <a:schemeClr val="tx1">
                    <a:tint val="75000"/>
                  </a:schemeClr>
                </a:solidFill>
                <a:latin typeface="+mn-lt"/>
                <a:ea typeface="+mn-ea"/>
                <a:cs typeface="+mn-cs"/>
              </a:defRPr>
            </a:lvl1pPr>
            <a:lvl2pPr marL="457200" indent="0" algn="ctr" defTabSz="914400" rtl="0" eaLnBrk="1" latinLnBrk="0" hangingPunct="1">
              <a:spcBef>
                <a:spcPts val="300"/>
              </a:spcBef>
              <a:spcAft>
                <a:spcPts val="300"/>
              </a:spcAft>
              <a:buFont typeface="Arial" pitchFamily="34" charset="0"/>
              <a:buNone/>
              <a:defRPr sz="1400" kern="1200">
                <a:solidFill>
                  <a:schemeClr val="tx1">
                    <a:tint val="75000"/>
                  </a:schemeClr>
                </a:solidFill>
                <a:latin typeface="+mn-lt"/>
                <a:ea typeface="+mn-ea"/>
                <a:cs typeface="+mn-cs"/>
              </a:defRPr>
            </a:lvl2pPr>
            <a:lvl3pPr marL="914400" indent="0" algn="ctr" defTabSz="914400" rtl="0" eaLnBrk="1" latinLnBrk="0" hangingPunct="1">
              <a:spcBef>
                <a:spcPts val="300"/>
              </a:spcBef>
              <a:spcAft>
                <a:spcPts val="200"/>
              </a:spcAft>
              <a:buFont typeface="Arial"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spcBef>
                <a:spcPts val="200"/>
              </a:spcBef>
              <a:spcAft>
                <a:spcPts val="200"/>
              </a:spcAft>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spcBef>
                <a:spcPts val="200"/>
              </a:spcBef>
              <a:spcAft>
                <a:spcPts val="200"/>
              </a:spcAft>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sv-SE" smtClean="0"/>
              <a:t> </a:t>
            </a:r>
            <a:endParaRPr lang="sv-SE" dirty="0"/>
          </a:p>
        </p:txBody>
      </p:sp>
      <p:sp>
        <p:nvSpPr>
          <p:cNvPr id="16" name="Rektangel med rundade hörn 15"/>
          <p:cNvSpPr/>
          <p:nvPr/>
        </p:nvSpPr>
        <p:spPr>
          <a:xfrm>
            <a:off x="2663788" y="2394769"/>
            <a:ext cx="4032251" cy="2266949"/>
          </a:xfrm>
          <a:prstGeom prst="roundRect">
            <a:avLst>
              <a:gd name="adj" fmla="val 4073"/>
            </a:avLst>
          </a:prstGeom>
          <a:solidFill>
            <a:schemeClr val="bg1"/>
          </a:solidFill>
          <a:ln>
            <a:noFill/>
          </a:ln>
          <a:effectLst>
            <a:outerShdw blurRad="38100" dist="25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0000" tIns="90000" rIns="90000" bIns="90000" rtlCol="0" anchor="t" anchorCtr="0">
            <a:noAutofit/>
          </a:bodyPr>
          <a:lstStyle/>
          <a:p>
            <a:pPr algn="ctr">
              <a:spcBef>
                <a:spcPts val="500"/>
              </a:spcBef>
              <a:spcAft>
                <a:spcPts val="300"/>
              </a:spcAft>
            </a:pPr>
            <a:r>
              <a:rPr lang="sv-SE" sz="2000" b="1" dirty="0" smtClean="0">
                <a:solidFill>
                  <a:schemeClr val="tx2"/>
                </a:solidFill>
              </a:rPr>
              <a:t>Vårdbemanning</a:t>
            </a:r>
          </a:p>
          <a:p>
            <a:pPr>
              <a:spcBef>
                <a:spcPts val="500"/>
              </a:spcBef>
              <a:spcAft>
                <a:spcPts val="300"/>
              </a:spcAft>
            </a:pPr>
            <a:r>
              <a:rPr lang="sv-SE" dirty="0">
                <a:solidFill>
                  <a:schemeClr val="bg2"/>
                </a:solidFill>
              </a:rPr>
              <a:t>Dedicare Vårdbemanning ska genom att erbjuda bästa pris förse privata och offentliga företag och organisationer med den kompetens som, tillfälligt eller permanent, tillgodoser deras behov av kvalificerad vårdpersonal.</a:t>
            </a:r>
          </a:p>
        </p:txBody>
      </p:sp>
      <p:pic>
        <p:nvPicPr>
          <p:cNvPr id="17" name="Picture 5" descr="K:\kunder\2013\Dedicare\Logotyp\PNG 4cm\Dedicare-4-cm.png"/>
          <p:cNvPicPr>
            <a:picLocks noChangeAspect="1" noChangeArrowheads="1"/>
          </p:cNvPicPr>
          <p:nvPr/>
        </p:nvPicPr>
        <p:blipFill>
          <a:blip r:embed="rId2" cstate="print"/>
          <a:srcRect/>
          <a:stretch>
            <a:fillRect/>
          </a:stretch>
        </p:blipFill>
        <p:spPr bwMode="auto">
          <a:xfrm>
            <a:off x="3929446" y="1798623"/>
            <a:ext cx="1285108" cy="324000"/>
          </a:xfrm>
          <a:prstGeom prst="rect">
            <a:avLst/>
          </a:prstGeom>
          <a:noFill/>
        </p:spPr>
      </p:pic>
    </p:spTree>
    <p:extLst>
      <p:ext uri="{BB962C8B-B14F-4D97-AF65-F5344CB8AC3E}">
        <p14:creationId xmlns:p14="http://schemas.microsoft.com/office/powerpoint/2010/main" val="257058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Våra tjänster</a:t>
            </a:r>
            <a:endParaRPr lang="sv-SE" dirty="0"/>
          </a:p>
        </p:txBody>
      </p:sp>
      <p:sp>
        <p:nvSpPr>
          <p:cNvPr id="42" name="Rektangel med rundade hörn 41"/>
          <p:cNvSpPr/>
          <p:nvPr/>
        </p:nvSpPr>
        <p:spPr>
          <a:xfrm>
            <a:off x="395287" y="2183550"/>
            <a:ext cx="4032251" cy="3050437"/>
          </a:xfrm>
          <a:prstGeom prst="roundRect">
            <a:avLst>
              <a:gd name="adj" fmla="val 4073"/>
            </a:avLst>
          </a:prstGeom>
          <a:solidFill>
            <a:schemeClr val="bg1"/>
          </a:solidFill>
          <a:ln>
            <a:noFill/>
          </a:ln>
          <a:effectLst>
            <a:outerShdw blurRad="38100" dist="25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0000" tIns="90000" rIns="90000" bIns="90000" rtlCol="0" anchor="t" anchorCtr="0">
            <a:noAutofit/>
          </a:bodyPr>
          <a:lstStyle/>
          <a:p>
            <a:pPr algn="ctr">
              <a:spcBef>
                <a:spcPts val="500"/>
              </a:spcBef>
              <a:spcAft>
                <a:spcPts val="300"/>
              </a:spcAft>
            </a:pPr>
            <a:r>
              <a:rPr lang="sv-SE" sz="2000" b="1" dirty="0" smtClean="0">
                <a:solidFill>
                  <a:schemeClr val="tx2"/>
                </a:solidFill>
              </a:rPr>
              <a:t>Vårdbemanning</a:t>
            </a:r>
          </a:p>
        </p:txBody>
      </p:sp>
      <p:pic>
        <p:nvPicPr>
          <p:cNvPr id="43" name="Picture 5" descr="K:\kunder\2013\Dedicare\Logotyp\PNG 4cm\Dedicare-4-cm.png"/>
          <p:cNvPicPr>
            <a:picLocks noChangeAspect="1" noChangeArrowheads="1"/>
          </p:cNvPicPr>
          <p:nvPr/>
        </p:nvPicPr>
        <p:blipFill>
          <a:blip r:embed="rId2" cstate="print"/>
          <a:srcRect/>
          <a:stretch>
            <a:fillRect/>
          </a:stretch>
        </p:blipFill>
        <p:spPr bwMode="auto">
          <a:xfrm>
            <a:off x="3929446" y="1561356"/>
            <a:ext cx="1285108" cy="324000"/>
          </a:xfrm>
          <a:prstGeom prst="rect">
            <a:avLst/>
          </a:prstGeom>
          <a:noFill/>
        </p:spPr>
      </p:pic>
      <p:sp>
        <p:nvSpPr>
          <p:cNvPr id="44" name="Rektangel med rundade hörn 43"/>
          <p:cNvSpPr/>
          <p:nvPr/>
        </p:nvSpPr>
        <p:spPr>
          <a:xfrm>
            <a:off x="4716461" y="2183551"/>
            <a:ext cx="4032251" cy="3050436"/>
          </a:xfrm>
          <a:prstGeom prst="roundRect">
            <a:avLst>
              <a:gd name="adj" fmla="val 4073"/>
            </a:avLst>
          </a:prstGeom>
          <a:solidFill>
            <a:schemeClr val="bg1"/>
          </a:solidFill>
          <a:ln>
            <a:noFill/>
          </a:ln>
          <a:effectLst>
            <a:outerShdw blurRad="38100" dist="25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0000" tIns="90000" rIns="90000" bIns="90000" rtlCol="0" anchor="t" anchorCtr="0">
            <a:noAutofit/>
          </a:bodyPr>
          <a:lstStyle/>
          <a:p>
            <a:pPr algn="ctr">
              <a:spcBef>
                <a:spcPts val="500"/>
              </a:spcBef>
              <a:spcAft>
                <a:spcPts val="300"/>
              </a:spcAft>
            </a:pPr>
            <a:r>
              <a:rPr lang="sv-SE" sz="2000" b="1" dirty="0" smtClean="0">
                <a:solidFill>
                  <a:schemeClr val="bg1">
                    <a:lumMod val="50000"/>
                  </a:schemeClr>
                </a:solidFill>
              </a:rPr>
              <a:t>Omsorg (avyttrat 2015)</a:t>
            </a:r>
            <a:endParaRPr lang="sv-SE" dirty="0" smtClean="0">
              <a:solidFill>
                <a:schemeClr val="bg1">
                  <a:lumMod val="50000"/>
                </a:schemeClr>
              </a:solidFill>
            </a:endParaRPr>
          </a:p>
        </p:txBody>
      </p:sp>
      <p:sp>
        <p:nvSpPr>
          <p:cNvPr id="45" name="Platshållare för innehåll 3"/>
          <p:cNvSpPr txBox="1">
            <a:spLocks/>
          </p:cNvSpPr>
          <p:nvPr/>
        </p:nvSpPr>
        <p:spPr>
          <a:xfrm>
            <a:off x="827584" y="3165183"/>
            <a:ext cx="3599955" cy="1831538"/>
          </a:xfrm>
          <a:prstGeom prst="rect">
            <a:avLst/>
          </a:prstGeom>
        </p:spPr>
        <p:txBody>
          <a:bodyPr/>
          <a:lstStyle>
            <a:lvl1pPr marL="179388" indent="-179388" algn="l" defTabSz="914400" rtl="0" eaLnBrk="1" latinLnBrk="0" hangingPunct="1">
              <a:spcBef>
                <a:spcPts val="500"/>
              </a:spcBef>
              <a:spcAft>
                <a:spcPts val="300"/>
              </a:spcAft>
              <a:buFont typeface="Arial" pitchFamily="34" charset="0"/>
              <a:buChar char="•"/>
              <a:defRPr sz="1600" kern="1200">
                <a:solidFill>
                  <a:schemeClr val="tx2"/>
                </a:solidFill>
                <a:latin typeface="+mn-lt"/>
                <a:ea typeface="+mn-ea"/>
                <a:cs typeface="+mn-cs"/>
              </a:defRPr>
            </a:lvl1pPr>
            <a:lvl2pPr marL="358775" indent="-179388" algn="l" defTabSz="914400" rtl="0" eaLnBrk="1" latinLnBrk="0" hangingPunct="1">
              <a:spcBef>
                <a:spcPts val="300"/>
              </a:spcBef>
              <a:spcAft>
                <a:spcPts val="300"/>
              </a:spcAft>
              <a:buFont typeface="Arial" pitchFamily="34" charset="0"/>
              <a:buChar char="•"/>
              <a:defRPr sz="1400" kern="1200">
                <a:solidFill>
                  <a:schemeClr val="tx2"/>
                </a:solidFill>
                <a:latin typeface="+mn-lt"/>
                <a:ea typeface="+mn-ea"/>
                <a:cs typeface="+mn-cs"/>
              </a:defRPr>
            </a:lvl2pPr>
            <a:lvl3pPr marL="538163" indent="-179388" algn="l" defTabSz="914400" rtl="0" eaLnBrk="1" latinLnBrk="0" hangingPunct="1">
              <a:spcBef>
                <a:spcPts val="300"/>
              </a:spcBef>
              <a:spcAft>
                <a:spcPts val="200"/>
              </a:spcAft>
              <a:buFont typeface="Arial" pitchFamily="34" charset="0"/>
              <a:buChar char="•"/>
              <a:defRPr sz="1400" kern="1200">
                <a:solidFill>
                  <a:schemeClr val="tx2"/>
                </a:solidFill>
                <a:latin typeface="+mn-lt"/>
                <a:ea typeface="+mn-ea"/>
                <a:cs typeface="+mn-cs"/>
              </a:defRPr>
            </a:lvl3pPr>
            <a:lvl4pPr marL="717550" indent="-179388" algn="l" defTabSz="914400" rtl="0" eaLnBrk="1" latinLnBrk="0" hangingPunct="1">
              <a:spcBef>
                <a:spcPts val="200"/>
              </a:spcBef>
              <a:spcAft>
                <a:spcPts val="200"/>
              </a:spcAft>
              <a:buFont typeface="Arial" pitchFamily="34" charset="0"/>
              <a:buChar char="•"/>
              <a:defRPr sz="1400" kern="1200">
                <a:solidFill>
                  <a:schemeClr val="tx2"/>
                </a:solidFill>
                <a:latin typeface="+mn-lt"/>
                <a:ea typeface="+mn-ea"/>
                <a:cs typeface="+mn-cs"/>
              </a:defRPr>
            </a:lvl4pPr>
            <a:lvl5pPr marL="896938" indent="-179388" algn="l" defTabSz="914400" rtl="0" eaLnBrk="1" latinLnBrk="0" hangingPunct="1">
              <a:spcBef>
                <a:spcPts val="200"/>
              </a:spcBef>
              <a:spcAft>
                <a:spcPts val="200"/>
              </a:spcAft>
              <a:buFont typeface="Arial" pitchFamily="34"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sv-SE" sz="1400" b="1" dirty="0" smtClean="0">
                <a:solidFill>
                  <a:schemeClr val="bg2"/>
                </a:solidFill>
              </a:rPr>
              <a:t>Sverige</a:t>
            </a:r>
            <a:endParaRPr lang="sv-SE" sz="1400" b="1" dirty="0">
              <a:solidFill>
                <a:schemeClr val="bg2"/>
              </a:solidFill>
            </a:endParaRPr>
          </a:p>
          <a:p>
            <a:pPr>
              <a:spcBef>
                <a:spcPts val="0"/>
              </a:spcBef>
            </a:pPr>
            <a:r>
              <a:rPr lang="sv-SE" sz="1400" dirty="0" smtClean="0">
                <a:solidFill>
                  <a:schemeClr val="bg2"/>
                </a:solidFill>
              </a:rPr>
              <a:t>21 </a:t>
            </a:r>
            <a:r>
              <a:rPr lang="sv-SE" sz="1400" dirty="0">
                <a:solidFill>
                  <a:schemeClr val="bg2"/>
                </a:solidFill>
              </a:rPr>
              <a:t>landsting  </a:t>
            </a:r>
            <a:r>
              <a:rPr lang="sv-SE" sz="1400" dirty="0" smtClean="0">
                <a:solidFill>
                  <a:schemeClr val="bg2"/>
                </a:solidFill>
              </a:rPr>
              <a:t>inklusive </a:t>
            </a:r>
            <a:r>
              <a:rPr lang="sv-SE" sz="1400" dirty="0">
                <a:solidFill>
                  <a:schemeClr val="bg2"/>
                </a:solidFill>
              </a:rPr>
              <a:t>4 regioner </a:t>
            </a:r>
          </a:p>
          <a:p>
            <a:pPr>
              <a:spcBef>
                <a:spcPts val="0"/>
              </a:spcBef>
            </a:pPr>
            <a:r>
              <a:rPr lang="sv-SE" sz="1400" dirty="0" smtClean="0">
                <a:solidFill>
                  <a:schemeClr val="bg2"/>
                </a:solidFill>
              </a:rPr>
              <a:t>Cirka </a:t>
            </a:r>
            <a:r>
              <a:rPr lang="sv-SE" sz="1400" dirty="0">
                <a:solidFill>
                  <a:schemeClr val="bg2"/>
                </a:solidFill>
              </a:rPr>
              <a:t>100 kommuner</a:t>
            </a:r>
          </a:p>
          <a:p>
            <a:pPr>
              <a:spcBef>
                <a:spcPts val="0"/>
              </a:spcBef>
            </a:pPr>
            <a:r>
              <a:rPr lang="sv-SE" sz="1400" dirty="0" smtClean="0">
                <a:solidFill>
                  <a:schemeClr val="bg2"/>
                </a:solidFill>
              </a:rPr>
              <a:t>Avtal med de största  privata vårdgivarna samt andra vårdgivare </a:t>
            </a:r>
          </a:p>
          <a:p>
            <a:pPr marL="0" indent="0">
              <a:spcBef>
                <a:spcPts val="0"/>
              </a:spcBef>
              <a:buNone/>
            </a:pPr>
            <a:r>
              <a:rPr lang="sv-SE" sz="1400" b="1" dirty="0" smtClean="0">
                <a:solidFill>
                  <a:schemeClr val="bg2"/>
                </a:solidFill>
              </a:rPr>
              <a:t>Norge</a:t>
            </a:r>
          </a:p>
          <a:p>
            <a:pPr>
              <a:spcBef>
                <a:spcPts val="0"/>
              </a:spcBef>
            </a:pPr>
            <a:r>
              <a:rPr lang="sv-SE" sz="1400" dirty="0" smtClean="0">
                <a:solidFill>
                  <a:schemeClr val="bg2"/>
                </a:solidFill>
              </a:rPr>
              <a:t>4 </a:t>
            </a:r>
            <a:r>
              <a:rPr lang="sv-SE" sz="1400" dirty="0" err="1">
                <a:solidFill>
                  <a:schemeClr val="bg2"/>
                </a:solidFill>
              </a:rPr>
              <a:t>Helseregioner</a:t>
            </a:r>
            <a:endParaRPr lang="sv-SE" sz="1400" dirty="0">
              <a:solidFill>
                <a:schemeClr val="bg2"/>
              </a:solidFill>
            </a:endParaRPr>
          </a:p>
          <a:p>
            <a:pPr>
              <a:spcBef>
                <a:spcPts val="0"/>
              </a:spcBef>
            </a:pPr>
            <a:r>
              <a:rPr lang="sv-SE" sz="1400" dirty="0" smtClean="0">
                <a:solidFill>
                  <a:schemeClr val="bg2"/>
                </a:solidFill>
              </a:rPr>
              <a:t>Cirka </a:t>
            </a:r>
            <a:r>
              <a:rPr lang="sv-SE" sz="1400" dirty="0">
                <a:solidFill>
                  <a:schemeClr val="bg2"/>
                </a:solidFill>
              </a:rPr>
              <a:t>50 kommuner</a:t>
            </a:r>
          </a:p>
          <a:p>
            <a:pPr>
              <a:spcBef>
                <a:spcPts val="0"/>
              </a:spcBef>
            </a:pPr>
            <a:endParaRPr lang="sv-SE" sz="1400" dirty="0"/>
          </a:p>
        </p:txBody>
      </p:sp>
      <p:sp>
        <p:nvSpPr>
          <p:cNvPr id="46" name="Platshållare för innehåll 3"/>
          <p:cNvSpPr txBox="1">
            <a:spLocks/>
          </p:cNvSpPr>
          <p:nvPr/>
        </p:nvSpPr>
        <p:spPr>
          <a:xfrm>
            <a:off x="5141732" y="3438230"/>
            <a:ext cx="3600000" cy="1831538"/>
          </a:xfrm>
          <a:prstGeom prst="rect">
            <a:avLst/>
          </a:prstGeom>
        </p:spPr>
        <p:txBody>
          <a:bodyPr/>
          <a:lstStyle>
            <a:lvl1pPr marL="179388" indent="-179388" algn="l" defTabSz="914400" rtl="0" eaLnBrk="1" latinLnBrk="0" hangingPunct="1">
              <a:spcBef>
                <a:spcPts val="500"/>
              </a:spcBef>
              <a:spcAft>
                <a:spcPts val="300"/>
              </a:spcAft>
              <a:buFont typeface="Arial" pitchFamily="34" charset="0"/>
              <a:buChar char="•"/>
              <a:defRPr sz="1600" kern="1200">
                <a:solidFill>
                  <a:schemeClr val="tx2"/>
                </a:solidFill>
                <a:latin typeface="+mn-lt"/>
                <a:ea typeface="+mn-ea"/>
                <a:cs typeface="+mn-cs"/>
              </a:defRPr>
            </a:lvl1pPr>
            <a:lvl2pPr marL="358775" indent="-179388" algn="l" defTabSz="914400" rtl="0" eaLnBrk="1" latinLnBrk="0" hangingPunct="1">
              <a:spcBef>
                <a:spcPts val="300"/>
              </a:spcBef>
              <a:spcAft>
                <a:spcPts val="300"/>
              </a:spcAft>
              <a:buFont typeface="Arial" pitchFamily="34" charset="0"/>
              <a:buChar char="•"/>
              <a:defRPr sz="1400" kern="1200">
                <a:solidFill>
                  <a:schemeClr val="tx2"/>
                </a:solidFill>
                <a:latin typeface="+mn-lt"/>
                <a:ea typeface="+mn-ea"/>
                <a:cs typeface="+mn-cs"/>
              </a:defRPr>
            </a:lvl2pPr>
            <a:lvl3pPr marL="538163" indent="-179388" algn="l" defTabSz="914400" rtl="0" eaLnBrk="1" latinLnBrk="0" hangingPunct="1">
              <a:spcBef>
                <a:spcPts val="300"/>
              </a:spcBef>
              <a:spcAft>
                <a:spcPts val="200"/>
              </a:spcAft>
              <a:buFont typeface="Arial" pitchFamily="34" charset="0"/>
              <a:buChar char="•"/>
              <a:defRPr sz="1400" kern="1200">
                <a:solidFill>
                  <a:schemeClr val="tx2"/>
                </a:solidFill>
                <a:latin typeface="+mn-lt"/>
                <a:ea typeface="+mn-ea"/>
                <a:cs typeface="+mn-cs"/>
              </a:defRPr>
            </a:lvl3pPr>
            <a:lvl4pPr marL="717550" indent="-179388" algn="l" defTabSz="914400" rtl="0" eaLnBrk="1" latinLnBrk="0" hangingPunct="1">
              <a:spcBef>
                <a:spcPts val="200"/>
              </a:spcBef>
              <a:spcAft>
                <a:spcPts val="200"/>
              </a:spcAft>
              <a:buFont typeface="Arial" pitchFamily="34" charset="0"/>
              <a:buChar char="•"/>
              <a:defRPr sz="1400" kern="1200">
                <a:solidFill>
                  <a:schemeClr val="tx2"/>
                </a:solidFill>
                <a:latin typeface="+mn-lt"/>
                <a:ea typeface="+mn-ea"/>
                <a:cs typeface="+mn-cs"/>
              </a:defRPr>
            </a:lvl4pPr>
            <a:lvl5pPr marL="896938" indent="-179388" algn="l" defTabSz="914400" rtl="0" eaLnBrk="1" latinLnBrk="0" hangingPunct="1">
              <a:spcBef>
                <a:spcPts val="200"/>
              </a:spcBef>
              <a:spcAft>
                <a:spcPts val="200"/>
              </a:spcAft>
              <a:buFont typeface="Arial" pitchFamily="34"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sv-SE" sz="1400" b="1" dirty="0" smtClean="0">
                <a:solidFill>
                  <a:schemeClr val="bg2"/>
                </a:solidFill>
              </a:rPr>
              <a:t>Norge</a:t>
            </a:r>
            <a:endParaRPr lang="sv-SE" sz="1400" b="1" dirty="0">
              <a:solidFill>
                <a:schemeClr val="bg2"/>
              </a:solidFill>
            </a:endParaRPr>
          </a:p>
          <a:p>
            <a:pPr>
              <a:spcBef>
                <a:spcPts val="0"/>
              </a:spcBef>
            </a:pPr>
            <a:r>
              <a:rPr lang="sv-SE" sz="1400" dirty="0" smtClean="0">
                <a:solidFill>
                  <a:schemeClr val="bg2"/>
                </a:solidFill>
              </a:rPr>
              <a:t>Startades </a:t>
            </a:r>
            <a:r>
              <a:rPr lang="sv-SE" sz="1400" dirty="0">
                <a:solidFill>
                  <a:schemeClr val="bg2"/>
                </a:solidFill>
              </a:rPr>
              <a:t>i november 2011</a:t>
            </a:r>
          </a:p>
          <a:p>
            <a:pPr>
              <a:spcBef>
                <a:spcPts val="0"/>
              </a:spcBef>
            </a:pPr>
            <a:r>
              <a:rPr lang="sv-SE" sz="1400" dirty="0">
                <a:solidFill>
                  <a:schemeClr val="bg2"/>
                </a:solidFill>
              </a:rPr>
              <a:t>Huvudsaklig verksamhet är personlig </a:t>
            </a:r>
            <a:r>
              <a:rPr lang="sv-SE" sz="1400" dirty="0" smtClean="0">
                <a:solidFill>
                  <a:schemeClr val="bg2"/>
                </a:solidFill>
              </a:rPr>
              <a:t>assistans</a:t>
            </a:r>
          </a:p>
          <a:p>
            <a:pPr>
              <a:spcBef>
                <a:spcPts val="0"/>
              </a:spcBef>
            </a:pPr>
            <a:r>
              <a:rPr lang="sv-SE" sz="1400" dirty="0" smtClean="0">
                <a:solidFill>
                  <a:schemeClr val="bg2"/>
                </a:solidFill>
              </a:rPr>
              <a:t>Avyttrad till Humana april 2015</a:t>
            </a:r>
          </a:p>
        </p:txBody>
      </p:sp>
      <p:sp>
        <p:nvSpPr>
          <p:cNvPr id="47" name="Rektangel 46"/>
          <p:cNvSpPr/>
          <p:nvPr/>
        </p:nvSpPr>
        <p:spPr>
          <a:xfrm>
            <a:off x="2517138" y="2605472"/>
            <a:ext cx="1800000" cy="5188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err="1" smtClean="0"/>
              <a:t>Doctor</a:t>
            </a:r>
            <a:r>
              <a:rPr lang="sv-SE" sz="1200" dirty="0" smtClean="0"/>
              <a:t/>
            </a:r>
            <a:br>
              <a:rPr lang="sv-SE" sz="1200" dirty="0" smtClean="0"/>
            </a:br>
            <a:r>
              <a:rPr lang="sv-SE" sz="1200" dirty="0" smtClean="0"/>
              <a:t>(Resursläkarbemanning)</a:t>
            </a:r>
            <a:endParaRPr lang="sv-SE" sz="1200" dirty="0"/>
          </a:p>
        </p:txBody>
      </p:sp>
      <p:sp>
        <p:nvSpPr>
          <p:cNvPr id="48" name="Rektangel 47"/>
          <p:cNvSpPr/>
          <p:nvPr/>
        </p:nvSpPr>
        <p:spPr>
          <a:xfrm>
            <a:off x="506382" y="2605472"/>
            <a:ext cx="1800000" cy="5188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smtClean="0"/>
              <a:t>Nurse</a:t>
            </a:r>
            <a:r>
              <a:rPr lang="sv-SE" sz="1200" dirty="0" smtClean="0"/>
              <a:t/>
            </a:r>
            <a:br>
              <a:rPr lang="sv-SE" sz="1200" dirty="0" smtClean="0"/>
            </a:br>
            <a:r>
              <a:rPr lang="sv-SE" sz="1200" dirty="0" smtClean="0"/>
              <a:t>(</a:t>
            </a:r>
            <a:r>
              <a:rPr lang="sv-SE" sz="1200" dirty="0" err="1" smtClean="0"/>
              <a:t>Sköterske</a:t>
            </a:r>
            <a:r>
              <a:rPr lang="sv-SE" sz="1200" dirty="0" smtClean="0"/>
              <a:t> och socionombemanning)</a:t>
            </a:r>
            <a:endParaRPr lang="sv-SE" sz="1200" dirty="0"/>
          </a:p>
        </p:txBody>
      </p:sp>
      <p:sp>
        <p:nvSpPr>
          <p:cNvPr id="5" name="Platshållare för datum 4"/>
          <p:cNvSpPr>
            <a:spLocks noGrp="1"/>
          </p:cNvSpPr>
          <p:nvPr>
            <p:ph type="dt" sz="half" idx="2"/>
          </p:nvPr>
        </p:nvSpPr>
        <p:spPr/>
        <p:txBody>
          <a:bodyPr/>
          <a:lstStyle/>
          <a:p>
            <a:fld id="{82FCDA80-0923-4E57-ACE9-91D46BE3D95B}" type="datetime1">
              <a:rPr lang="sv-SE" smtClean="0"/>
              <a:pPr/>
              <a:t>2016-04-25</a:t>
            </a:fld>
            <a:endParaRPr lang="sv-SE" dirty="0"/>
          </a:p>
        </p:txBody>
      </p:sp>
      <p:sp>
        <p:nvSpPr>
          <p:cNvPr id="6" name="Platshållare för bildnummer 5"/>
          <p:cNvSpPr>
            <a:spLocks noGrp="1"/>
          </p:cNvSpPr>
          <p:nvPr>
            <p:ph type="sldNum" sz="quarter" idx="4"/>
          </p:nvPr>
        </p:nvSpPr>
        <p:spPr/>
        <p:txBody>
          <a:bodyPr/>
          <a:lstStyle/>
          <a:p>
            <a:fld id="{69B91339-51B8-4691-AC3E-0AFE781C7DDB}" type="slidenum">
              <a:rPr lang="sv-SE" smtClean="0"/>
              <a:pPr/>
              <a:t>5</a:t>
            </a:fld>
            <a:endParaRPr lang="sv-SE" dirty="0"/>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548" y="4477680"/>
            <a:ext cx="252000" cy="183330"/>
          </a:xfrm>
          <a:prstGeom prst="rect">
            <a:avLst/>
          </a:prstGeom>
        </p:spPr>
      </p:pic>
      <p:pic>
        <p:nvPicPr>
          <p:cNvPr id="3" name="Bildobjekt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548" y="3253544"/>
            <a:ext cx="252000" cy="157500"/>
          </a:xfrm>
          <a:prstGeom prst="rect">
            <a:avLst/>
          </a:prstGeom>
        </p:spPr>
      </p:pic>
      <p:pic>
        <p:nvPicPr>
          <p:cNvPr id="21" name="Bildobjekt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9732" y="3541576"/>
            <a:ext cx="252000" cy="183330"/>
          </a:xfrm>
          <a:prstGeom prst="rect">
            <a:avLst/>
          </a:prstGeom>
        </p:spPr>
      </p:pic>
      <p:sp>
        <p:nvSpPr>
          <p:cNvPr id="19" name="Rektangel 18"/>
          <p:cNvSpPr/>
          <p:nvPr/>
        </p:nvSpPr>
        <p:spPr>
          <a:xfrm>
            <a:off x="4824028" y="2605472"/>
            <a:ext cx="1886607" cy="6480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smtClean="0"/>
              <a:t>Assistans</a:t>
            </a:r>
            <a:r>
              <a:rPr lang="sv-SE" sz="1200" dirty="0" smtClean="0"/>
              <a:t/>
            </a:r>
            <a:br>
              <a:rPr lang="sv-SE" sz="1200" dirty="0" smtClean="0"/>
            </a:br>
            <a:r>
              <a:rPr lang="sv-SE" sz="1000" dirty="0" smtClean="0"/>
              <a:t>(Brukarstyrd </a:t>
            </a:r>
            <a:r>
              <a:rPr lang="sv-SE" sz="1000" dirty="0"/>
              <a:t>P</a:t>
            </a:r>
            <a:r>
              <a:rPr lang="sv-SE" sz="1000" dirty="0" smtClean="0"/>
              <a:t>ersonlig Assistans)</a:t>
            </a:r>
            <a:endParaRPr lang="sv-SE" sz="1000" dirty="0"/>
          </a:p>
        </p:txBody>
      </p:sp>
      <p:sp>
        <p:nvSpPr>
          <p:cNvPr id="27" name="Rektangel 26"/>
          <p:cNvSpPr/>
          <p:nvPr/>
        </p:nvSpPr>
        <p:spPr>
          <a:xfrm>
            <a:off x="6840252" y="2605472"/>
            <a:ext cx="1800000" cy="51881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smtClean="0"/>
              <a:t>Pedagogik</a:t>
            </a:r>
            <a:r>
              <a:rPr lang="sv-SE" sz="1200" dirty="0" smtClean="0"/>
              <a:t/>
            </a:r>
            <a:br>
              <a:rPr lang="sv-SE" sz="1200" dirty="0" smtClean="0"/>
            </a:br>
            <a:r>
              <a:rPr lang="sv-SE" sz="1200" dirty="0" smtClean="0"/>
              <a:t>(Pedagoger till förskolor )</a:t>
            </a:r>
            <a:endParaRPr lang="sv-SE" sz="1200" dirty="0"/>
          </a:p>
        </p:txBody>
      </p:sp>
    </p:spTree>
    <p:extLst>
      <p:ext uri="{BB962C8B-B14F-4D97-AF65-F5344CB8AC3E}">
        <p14:creationId xmlns:p14="http://schemas.microsoft.com/office/powerpoint/2010/main" val="1558739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smtClean="0"/>
              <a:t>Våra kärnvärden och framgångsfaktorer i korthet</a:t>
            </a:r>
            <a:endParaRPr lang="sv-SE" dirty="0"/>
          </a:p>
        </p:txBody>
      </p:sp>
      <p:sp>
        <p:nvSpPr>
          <p:cNvPr id="4" name="Platshållare för datum 3"/>
          <p:cNvSpPr>
            <a:spLocks noGrp="1"/>
          </p:cNvSpPr>
          <p:nvPr>
            <p:ph type="dt" sz="half" idx="10"/>
          </p:nvPr>
        </p:nvSpPr>
        <p:spPr/>
        <p:txBody>
          <a:bodyPr/>
          <a:lstStyle/>
          <a:p>
            <a:fld id="{F7A38102-D686-4C30-8174-7F43ECD6CC8D}" type="datetime1">
              <a:rPr lang="sv-SE" smtClean="0"/>
              <a:pPr/>
              <a:t>2016-04-25</a:t>
            </a:fld>
            <a:endParaRPr lang="sv-SE"/>
          </a:p>
        </p:txBody>
      </p:sp>
      <p:sp>
        <p:nvSpPr>
          <p:cNvPr id="5" name="Platshållare för bildnummer 4"/>
          <p:cNvSpPr>
            <a:spLocks noGrp="1"/>
          </p:cNvSpPr>
          <p:nvPr>
            <p:ph type="sldNum" sz="quarter" idx="12"/>
          </p:nvPr>
        </p:nvSpPr>
        <p:spPr/>
        <p:txBody>
          <a:bodyPr/>
          <a:lstStyle/>
          <a:p>
            <a:fld id="{69B91339-51B8-4691-AC3E-0AFE781C7DDB}" type="slidenum">
              <a:rPr lang="sv-SE" smtClean="0"/>
              <a:pPr/>
              <a:t>6</a:t>
            </a:fld>
            <a:endParaRPr lang="sv-SE"/>
          </a:p>
        </p:txBody>
      </p:sp>
      <p:sp>
        <p:nvSpPr>
          <p:cNvPr id="28" name="Rektangel 27"/>
          <p:cNvSpPr/>
          <p:nvPr/>
        </p:nvSpPr>
        <p:spPr>
          <a:xfrm>
            <a:off x="895516" y="3607220"/>
            <a:ext cx="1087542" cy="307777"/>
          </a:xfrm>
          <a:prstGeom prst="rect">
            <a:avLst/>
          </a:prstGeom>
        </p:spPr>
        <p:txBody>
          <a:bodyPr wrap="none" lIns="0" tIns="0" rIns="0" bIns="0" anchor="ctr">
            <a:spAutoFit/>
          </a:bodyPr>
          <a:lstStyle/>
          <a:p>
            <a:pPr lvl="0" algn="ctr">
              <a:spcBef>
                <a:spcPts val="500"/>
              </a:spcBef>
              <a:spcAft>
                <a:spcPts val="300"/>
              </a:spcAft>
            </a:pPr>
            <a:r>
              <a:rPr lang="sv-SE" sz="2000" dirty="0" smtClean="0">
                <a:solidFill>
                  <a:schemeClr val="tx1">
                    <a:lumMod val="75000"/>
                    <a:lumOff val="25000"/>
                  </a:schemeClr>
                </a:solidFill>
              </a:rPr>
              <a:t>Engagerad</a:t>
            </a:r>
            <a:endParaRPr lang="sv-SE" dirty="0">
              <a:solidFill>
                <a:schemeClr val="tx1">
                  <a:lumMod val="75000"/>
                  <a:lumOff val="25000"/>
                </a:schemeClr>
              </a:solidFill>
            </a:endParaRPr>
          </a:p>
        </p:txBody>
      </p:sp>
      <p:sp>
        <p:nvSpPr>
          <p:cNvPr id="29" name="Rektangel 28"/>
          <p:cNvSpPr/>
          <p:nvPr/>
        </p:nvSpPr>
        <p:spPr>
          <a:xfrm>
            <a:off x="5214513" y="3607220"/>
            <a:ext cx="934551" cy="307777"/>
          </a:xfrm>
          <a:prstGeom prst="rect">
            <a:avLst/>
          </a:prstGeom>
        </p:spPr>
        <p:txBody>
          <a:bodyPr wrap="none" lIns="0" tIns="0" rIns="0" bIns="0" anchor="ctr">
            <a:spAutoFit/>
          </a:bodyPr>
          <a:lstStyle/>
          <a:p>
            <a:pPr lvl="0" algn="ctr">
              <a:spcBef>
                <a:spcPts val="500"/>
              </a:spcBef>
              <a:spcAft>
                <a:spcPts val="300"/>
              </a:spcAft>
            </a:pPr>
            <a:r>
              <a:rPr lang="sv-SE" sz="2000" dirty="0" smtClean="0">
                <a:solidFill>
                  <a:schemeClr val="tx1">
                    <a:lumMod val="75000"/>
                    <a:lumOff val="25000"/>
                  </a:schemeClr>
                </a:solidFill>
              </a:rPr>
              <a:t>Mänsklig</a:t>
            </a:r>
            <a:endParaRPr lang="sv-SE" dirty="0">
              <a:solidFill>
                <a:schemeClr val="tx1">
                  <a:lumMod val="75000"/>
                  <a:lumOff val="25000"/>
                </a:schemeClr>
              </a:solidFill>
            </a:endParaRPr>
          </a:p>
        </p:txBody>
      </p:sp>
      <p:sp>
        <p:nvSpPr>
          <p:cNvPr id="30" name="Rektangel 29"/>
          <p:cNvSpPr/>
          <p:nvPr/>
        </p:nvSpPr>
        <p:spPr>
          <a:xfrm>
            <a:off x="3020739" y="3607220"/>
            <a:ext cx="1013098" cy="307777"/>
          </a:xfrm>
          <a:prstGeom prst="rect">
            <a:avLst/>
          </a:prstGeom>
        </p:spPr>
        <p:txBody>
          <a:bodyPr wrap="none" lIns="0" tIns="0" rIns="0" bIns="0" anchor="ctr">
            <a:spAutoFit/>
          </a:bodyPr>
          <a:lstStyle/>
          <a:p>
            <a:pPr lvl="0" algn="ctr">
              <a:spcBef>
                <a:spcPts val="500"/>
              </a:spcBef>
              <a:spcAft>
                <a:spcPts val="300"/>
              </a:spcAft>
            </a:pPr>
            <a:r>
              <a:rPr lang="sv-SE" sz="2000" dirty="0" smtClean="0">
                <a:solidFill>
                  <a:schemeClr val="tx1">
                    <a:lumMod val="75000"/>
                    <a:lumOff val="25000"/>
                  </a:schemeClr>
                </a:solidFill>
              </a:rPr>
              <a:t>Dynamisk</a:t>
            </a:r>
            <a:endParaRPr lang="sv-SE" dirty="0">
              <a:solidFill>
                <a:schemeClr val="tx1">
                  <a:lumMod val="75000"/>
                  <a:lumOff val="25000"/>
                </a:schemeClr>
              </a:solidFill>
            </a:endParaRPr>
          </a:p>
        </p:txBody>
      </p:sp>
      <p:sp>
        <p:nvSpPr>
          <p:cNvPr id="31" name="Rektangel 30"/>
          <p:cNvSpPr/>
          <p:nvPr/>
        </p:nvSpPr>
        <p:spPr>
          <a:xfrm>
            <a:off x="7358388" y="3607220"/>
            <a:ext cx="694997" cy="307777"/>
          </a:xfrm>
          <a:prstGeom prst="rect">
            <a:avLst/>
          </a:prstGeom>
        </p:spPr>
        <p:txBody>
          <a:bodyPr wrap="none" lIns="0" tIns="0" rIns="0" bIns="0" anchor="ctr">
            <a:spAutoFit/>
          </a:bodyPr>
          <a:lstStyle/>
          <a:p>
            <a:pPr lvl="0" algn="ctr">
              <a:spcBef>
                <a:spcPts val="500"/>
              </a:spcBef>
              <a:spcAft>
                <a:spcPts val="300"/>
              </a:spcAft>
            </a:pPr>
            <a:r>
              <a:rPr lang="sv-SE" sz="2000" dirty="0" smtClean="0">
                <a:solidFill>
                  <a:schemeClr val="tx1">
                    <a:lumMod val="75000"/>
                    <a:lumOff val="25000"/>
                  </a:schemeClr>
                </a:solidFill>
              </a:rPr>
              <a:t>Pålitlig</a:t>
            </a:r>
            <a:endParaRPr lang="sv-SE" dirty="0">
              <a:solidFill>
                <a:schemeClr val="tx1">
                  <a:lumMod val="75000"/>
                  <a:lumOff val="25000"/>
                </a:schemeClr>
              </a:solidFill>
            </a:endParaRPr>
          </a:p>
        </p:txBody>
      </p:sp>
      <p:sp>
        <p:nvSpPr>
          <p:cNvPr id="32" name="Freeform 7"/>
          <p:cNvSpPr>
            <a:spLocks noEditPoints="1"/>
          </p:cNvSpPr>
          <p:nvPr/>
        </p:nvSpPr>
        <p:spPr bwMode="auto">
          <a:xfrm>
            <a:off x="7127726" y="2362977"/>
            <a:ext cx="1156320" cy="1088300"/>
          </a:xfrm>
          <a:custGeom>
            <a:avLst/>
            <a:gdLst>
              <a:gd name="T0" fmla="*/ 51 w 101"/>
              <a:gd name="T1" fmla="*/ 10 h 95"/>
              <a:gd name="T2" fmla="*/ 0 w 101"/>
              <a:gd name="T3" fmla="*/ 29 h 95"/>
              <a:gd name="T4" fmla="*/ 10 w 101"/>
              <a:gd name="T5" fmla="*/ 53 h 95"/>
              <a:gd name="T6" fmla="*/ 15 w 101"/>
              <a:gd name="T7" fmla="*/ 69 h 95"/>
              <a:gd name="T8" fmla="*/ 27 w 101"/>
              <a:gd name="T9" fmla="*/ 81 h 95"/>
              <a:gd name="T10" fmla="*/ 42 w 101"/>
              <a:gd name="T11" fmla="*/ 92 h 95"/>
              <a:gd name="T12" fmla="*/ 56 w 101"/>
              <a:gd name="T13" fmla="*/ 95 h 95"/>
              <a:gd name="T14" fmla="*/ 71 w 101"/>
              <a:gd name="T15" fmla="*/ 84 h 95"/>
              <a:gd name="T16" fmla="*/ 83 w 101"/>
              <a:gd name="T17" fmla="*/ 68 h 95"/>
              <a:gd name="T18" fmla="*/ 89 w 101"/>
              <a:gd name="T19" fmla="*/ 52 h 95"/>
              <a:gd name="T20" fmla="*/ 17 w 101"/>
              <a:gd name="T21" fmla="*/ 64 h 95"/>
              <a:gd name="T22" fmla="*/ 16 w 101"/>
              <a:gd name="T23" fmla="*/ 64 h 95"/>
              <a:gd name="T24" fmla="*/ 13 w 101"/>
              <a:gd name="T25" fmla="*/ 56 h 95"/>
              <a:gd name="T26" fmla="*/ 23 w 101"/>
              <a:gd name="T27" fmla="*/ 46 h 95"/>
              <a:gd name="T28" fmla="*/ 31 w 101"/>
              <a:gd name="T29" fmla="*/ 49 h 95"/>
              <a:gd name="T30" fmla="*/ 17 w 101"/>
              <a:gd name="T31" fmla="*/ 64 h 95"/>
              <a:gd name="T32" fmla="*/ 71 w 101"/>
              <a:gd name="T33" fmla="*/ 5 h 95"/>
              <a:gd name="T34" fmla="*/ 85 w 101"/>
              <a:gd name="T35" fmla="*/ 50 h 95"/>
              <a:gd name="T36" fmla="*/ 83 w 101"/>
              <a:gd name="T37" fmla="*/ 49 h 95"/>
              <a:gd name="T38" fmla="*/ 66 w 101"/>
              <a:gd name="T39" fmla="*/ 31 h 95"/>
              <a:gd name="T40" fmla="*/ 43 w 101"/>
              <a:gd name="T41" fmla="*/ 43 h 95"/>
              <a:gd name="T42" fmla="*/ 30 w 101"/>
              <a:gd name="T43" fmla="*/ 37 h 95"/>
              <a:gd name="T44" fmla="*/ 76 w 101"/>
              <a:gd name="T45" fmla="*/ 64 h 95"/>
              <a:gd name="T46" fmla="*/ 73 w 101"/>
              <a:gd name="T47" fmla="*/ 72 h 95"/>
              <a:gd name="T48" fmla="*/ 58 w 101"/>
              <a:gd name="T49" fmla="*/ 58 h 95"/>
              <a:gd name="T50" fmla="*/ 67 w 101"/>
              <a:gd name="T51" fmla="*/ 73 h 95"/>
              <a:gd name="T52" fmla="*/ 60 w 101"/>
              <a:gd name="T53" fmla="*/ 80 h 95"/>
              <a:gd name="T54" fmla="*/ 58 w 101"/>
              <a:gd name="T55" fmla="*/ 77 h 95"/>
              <a:gd name="T56" fmla="*/ 51 w 101"/>
              <a:gd name="T57" fmla="*/ 65 h 95"/>
              <a:gd name="T58" fmla="*/ 48 w 101"/>
              <a:gd name="T59" fmla="*/ 59 h 95"/>
              <a:gd name="T60" fmla="*/ 42 w 101"/>
              <a:gd name="T61" fmla="*/ 57 h 95"/>
              <a:gd name="T62" fmla="*/ 34 w 101"/>
              <a:gd name="T63" fmla="*/ 50 h 95"/>
              <a:gd name="T64" fmla="*/ 33 w 101"/>
              <a:gd name="T65" fmla="*/ 49 h 95"/>
              <a:gd name="T66" fmla="*/ 21 w 101"/>
              <a:gd name="T67" fmla="*/ 44 h 95"/>
              <a:gd name="T68" fmla="*/ 5 w 101"/>
              <a:gd name="T69" fmla="*/ 29 h 95"/>
              <a:gd name="T70" fmla="*/ 48 w 101"/>
              <a:gd name="T71" fmla="*/ 16 h 95"/>
              <a:gd name="T72" fmla="*/ 29 w 101"/>
              <a:gd name="T73" fmla="*/ 39 h 95"/>
              <a:gd name="T74" fmla="*/ 64 w 101"/>
              <a:gd name="T75" fmla="*/ 33 h 95"/>
              <a:gd name="T76" fmla="*/ 84 w 101"/>
              <a:gd name="T77" fmla="*/ 54 h 95"/>
              <a:gd name="T78" fmla="*/ 82 w 101"/>
              <a:gd name="T79" fmla="*/ 63 h 95"/>
              <a:gd name="T80" fmla="*/ 64 w 101"/>
              <a:gd name="T81" fmla="*/ 51 h 95"/>
              <a:gd name="T82" fmla="*/ 21 w 101"/>
              <a:gd name="T83" fmla="*/ 70 h 95"/>
              <a:gd name="T84" fmla="*/ 21 w 101"/>
              <a:gd name="T85" fmla="*/ 64 h 95"/>
              <a:gd name="T86" fmla="*/ 38 w 101"/>
              <a:gd name="T87" fmla="*/ 54 h 95"/>
              <a:gd name="T88" fmla="*/ 26 w 101"/>
              <a:gd name="T89" fmla="*/ 72 h 95"/>
              <a:gd name="T90" fmla="*/ 33 w 101"/>
              <a:gd name="T91" fmla="*/ 79 h 95"/>
              <a:gd name="T92" fmla="*/ 29 w 101"/>
              <a:gd name="T93" fmla="*/ 74 h 95"/>
              <a:gd name="T94" fmla="*/ 43 w 101"/>
              <a:gd name="T95" fmla="*/ 60 h 95"/>
              <a:gd name="T96" fmla="*/ 36 w 101"/>
              <a:gd name="T97" fmla="*/ 78 h 95"/>
              <a:gd name="T98" fmla="*/ 45 w 101"/>
              <a:gd name="T99" fmla="*/ 86 h 95"/>
              <a:gd name="T100" fmla="*/ 37 w 101"/>
              <a:gd name="T101" fmla="*/ 82 h 95"/>
              <a:gd name="T102" fmla="*/ 49 w 101"/>
              <a:gd name="T103" fmla="*/ 69 h 95"/>
              <a:gd name="T104" fmla="*/ 55 w 101"/>
              <a:gd name="T105" fmla="*/ 75 h 95"/>
              <a:gd name="T106" fmla="*/ 59 w 101"/>
              <a:gd name="T107" fmla="*/ 82 h 95"/>
              <a:gd name="T108" fmla="*/ 59 w 101"/>
              <a:gd name="T109" fmla="*/ 89 h 95"/>
              <a:gd name="T110" fmla="*/ 49 w 101"/>
              <a:gd name="T111" fmla="*/ 8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 h="95">
                <a:moveTo>
                  <a:pt x="101" y="28"/>
                </a:moveTo>
                <a:cubicBezTo>
                  <a:pt x="100" y="12"/>
                  <a:pt x="87" y="0"/>
                  <a:pt x="71" y="0"/>
                </a:cubicBezTo>
                <a:cubicBezTo>
                  <a:pt x="63" y="1"/>
                  <a:pt x="56" y="4"/>
                  <a:pt x="51" y="10"/>
                </a:cubicBezTo>
                <a:cubicBezTo>
                  <a:pt x="50" y="10"/>
                  <a:pt x="50" y="10"/>
                  <a:pt x="50" y="10"/>
                </a:cubicBezTo>
                <a:cubicBezTo>
                  <a:pt x="45" y="4"/>
                  <a:pt x="37" y="1"/>
                  <a:pt x="29" y="1"/>
                </a:cubicBezTo>
                <a:cubicBezTo>
                  <a:pt x="13" y="1"/>
                  <a:pt x="0" y="13"/>
                  <a:pt x="0" y="29"/>
                </a:cubicBezTo>
                <a:cubicBezTo>
                  <a:pt x="0" y="37"/>
                  <a:pt x="3" y="44"/>
                  <a:pt x="9" y="50"/>
                </a:cubicBezTo>
                <a:cubicBezTo>
                  <a:pt x="11" y="52"/>
                  <a:pt x="11" y="52"/>
                  <a:pt x="11" y="52"/>
                </a:cubicBezTo>
                <a:cubicBezTo>
                  <a:pt x="10" y="53"/>
                  <a:pt x="10" y="53"/>
                  <a:pt x="10" y="53"/>
                </a:cubicBezTo>
                <a:cubicBezTo>
                  <a:pt x="8" y="55"/>
                  <a:pt x="7" y="57"/>
                  <a:pt x="7" y="60"/>
                </a:cubicBezTo>
                <a:cubicBezTo>
                  <a:pt x="7" y="62"/>
                  <a:pt x="8" y="64"/>
                  <a:pt x="10" y="66"/>
                </a:cubicBezTo>
                <a:cubicBezTo>
                  <a:pt x="11" y="68"/>
                  <a:pt x="13" y="68"/>
                  <a:pt x="15" y="69"/>
                </a:cubicBezTo>
                <a:cubicBezTo>
                  <a:pt x="16" y="70"/>
                  <a:pt x="17" y="72"/>
                  <a:pt x="18" y="74"/>
                </a:cubicBezTo>
                <a:cubicBezTo>
                  <a:pt x="20" y="75"/>
                  <a:pt x="22" y="76"/>
                  <a:pt x="24" y="76"/>
                </a:cubicBezTo>
                <a:cubicBezTo>
                  <a:pt x="24" y="78"/>
                  <a:pt x="25" y="80"/>
                  <a:pt x="27" y="81"/>
                </a:cubicBezTo>
                <a:cubicBezTo>
                  <a:pt x="28" y="83"/>
                  <a:pt x="30" y="84"/>
                  <a:pt x="32" y="84"/>
                </a:cubicBezTo>
                <a:cubicBezTo>
                  <a:pt x="33" y="86"/>
                  <a:pt x="34" y="88"/>
                  <a:pt x="35" y="89"/>
                </a:cubicBezTo>
                <a:cubicBezTo>
                  <a:pt x="37" y="91"/>
                  <a:pt x="39" y="92"/>
                  <a:pt x="42" y="92"/>
                </a:cubicBezTo>
                <a:cubicBezTo>
                  <a:pt x="44" y="92"/>
                  <a:pt x="45" y="91"/>
                  <a:pt x="47" y="90"/>
                </a:cubicBezTo>
                <a:cubicBezTo>
                  <a:pt x="48" y="92"/>
                  <a:pt x="48" y="92"/>
                  <a:pt x="48" y="92"/>
                </a:cubicBezTo>
                <a:cubicBezTo>
                  <a:pt x="50" y="94"/>
                  <a:pt x="53" y="95"/>
                  <a:pt x="56" y="95"/>
                </a:cubicBezTo>
                <a:cubicBezTo>
                  <a:pt x="59" y="95"/>
                  <a:pt x="61" y="94"/>
                  <a:pt x="62" y="93"/>
                </a:cubicBezTo>
                <a:cubicBezTo>
                  <a:pt x="64" y="91"/>
                  <a:pt x="65" y="89"/>
                  <a:pt x="65" y="86"/>
                </a:cubicBezTo>
                <a:cubicBezTo>
                  <a:pt x="67" y="86"/>
                  <a:pt x="69" y="85"/>
                  <a:pt x="71" y="84"/>
                </a:cubicBezTo>
                <a:cubicBezTo>
                  <a:pt x="73" y="82"/>
                  <a:pt x="74" y="80"/>
                  <a:pt x="74" y="77"/>
                </a:cubicBezTo>
                <a:cubicBezTo>
                  <a:pt x="76" y="77"/>
                  <a:pt x="78" y="76"/>
                  <a:pt x="80" y="75"/>
                </a:cubicBezTo>
                <a:cubicBezTo>
                  <a:pt x="81" y="73"/>
                  <a:pt x="82" y="71"/>
                  <a:pt x="83" y="68"/>
                </a:cubicBezTo>
                <a:cubicBezTo>
                  <a:pt x="85" y="68"/>
                  <a:pt x="87" y="67"/>
                  <a:pt x="88" y="66"/>
                </a:cubicBezTo>
                <a:cubicBezTo>
                  <a:pt x="90" y="64"/>
                  <a:pt x="91" y="61"/>
                  <a:pt x="91" y="58"/>
                </a:cubicBezTo>
                <a:cubicBezTo>
                  <a:pt x="91" y="56"/>
                  <a:pt x="91" y="54"/>
                  <a:pt x="89" y="52"/>
                </a:cubicBezTo>
                <a:cubicBezTo>
                  <a:pt x="91" y="50"/>
                  <a:pt x="91" y="50"/>
                  <a:pt x="91" y="50"/>
                </a:cubicBezTo>
                <a:cubicBezTo>
                  <a:pt x="96" y="46"/>
                  <a:pt x="101" y="37"/>
                  <a:pt x="101" y="28"/>
                </a:cubicBezTo>
                <a:moveTo>
                  <a:pt x="17" y="64"/>
                </a:moveTo>
                <a:cubicBezTo>
                  <a:pt x="17" y="64"/>
                  <a:pt x="17" y="64"/>
                  <a:pt x="17" y="64"/>
                </a:cubicBezTo>
                <a:cubicBezTo>
                  <a:pt x="16" y="64"/>
                  <a:pt x="16" y="64"/>
                  <a:pt x="16" y="64"/>
                </a:cubicBezTo>
                <a:cubicBezTo>
                  <a:pt x="16" y="64"/>
                  <a:pt x="16" y="64"/>
                  <a:pt x="16" y="64"/>
                </a:cubicBezTo>
                <a:cubicBezTo>
                  <a:pt x="15" y="64"/>
                  <a:pt x="14" y="63"/>
                  <a:pt x="13" y="63"/>
                </a:cubicBezTo>
                <a:cubicBezTo>
                  <a:pt x="12" y="62"/>
                  <a:pt x="12" y="61"/>
                  <a:pt x="12" y="60"/>
                </a:cubicBezTo>
                <a:cubicBezTo>
                  <a:pt x="12" y="58"/>
                  <a:pt x="12" y="57"/>
                  <a:pt x="13" y="56"/>
                </a:cubicBezTo>
                <a:cubicBezTo>
                  <a:pt x="17" y="52"/>
                  <a:pt x="17" y="52"/>
                  <a:pt x="17" y="52"/>
                </a:cubicBezTo>
                <a:cubicBezTo>
                  <a:pt x="17" y="52"/>
                  <a:pt x="17" y="52"/>
                  <a:pt x="17" y="52"/>
                </a:cubicBezTo>
                <a:cubicBezTo>
                  <a:pt x="23" y="46"/>
                  <a:pt x="23" y="46"/>
                  <a:pt x="23" y="46"/>
                </a:cubicBezTo>
                <a:cubicBezTo>
                  <a:pt x="24" y="45"/>
                  <a:pt x="25" y="45"/>
                  <a:pt x="26" y="45"/>
                </a:cubicBezTo>
                <a:cubicBezTo>
                  <a:pt x="27" y="45"/>
                  <a:pt x="29" y="45"/>
                  <a:pt x="29" y="46"/>
                </a:cubicBezTo>
                <a:cubicBezTo>
                  <a:pt x="30" y="47"/>
                  <a:pt x="31" y="48"/>
                  <a:pt x="31" y="49"/>
                </a:cubicBezTo>
                <a:cubicBezTo>
                  <a:pt x="31" y="50"/>
                  <a:pt x="30" y="51"/>
                  <a:pt x="30" y="52"/>
                </a:cubicBezTo>
                <a:cubicBezTo>
                  <a:pt x="19" y="63"/>
                  <a:pt x="19" y="63"/>
                  <a:pt x="19" y="63"/>
                </a:cubicBezTo>
                <a:cubicBezTo>
                  <a:pt x="19" y="63"/>
                  <a:pt x="18" y="64"/>
                  <a:pt x="17" y="64"/>
                </a:cubicBezTo>
                <a:close/>
                <a:moveTo>
                  <a:pt x="50" y="17"/>
                </a:moveTo>
                <a:cubicBezTo>
                  <a:pt x="54" y="13"/>
                  <a:pt x="54" y="13"/>
                  <a:pt x="54" y="13"/>
                </a:cubicBezTo>
                <a:cubicBezTo>
                  <a:pt x="59" y="8"/>
                  <a:pt x="65" y="5"/>
                  <a:pt x="71" y="5"/>
                </a:cubicBezTo>
                <a:cubicBezTo>
                  <a:pt x="85" y="5"/>
                  <a:pt x="95" y="15"/>
                  <a:pt x="96" y="28"/>
                </a:cubicBezTo>
                <a:cubicBezTo>
                  <a:pt x="96" y="35"/>
                  <a:pt x="92" y="43"/>
                  <a:pt x="88" y="47"/>
                </a:cubicBezTo>
                <a:cubicBezTo>
                  <a:pt x="85" y="50"/>
                  <a:pt x="85" y="50"/>
                  <a:pt x="85" y="50"/>
                </a:cubicBezTo>
                <a:cubicBezTo>
                  <a:pt x="85" y="50"/>
                  <a:pt x="85" y="50"/>
                  <a:pt x="85" y="50"/>
                </a:cubicBezTo>
                <a:cubicBezTo>
                  <a:pt x="84" y="51"/>
                  <a:pt x="84" y="51"/>
                  <a:pt x="84" y="51"/>
                </a:cubicBezTo>
                <a:cubicBezTo>
                  <a:pt x="83" y="49"/>
                  <a:pt x="83" y="49"/>
                  <a:pt x="83" y="49"/>
                </a:cubicBezTo>
                <a:cubicBezTo>
                  <a:pt x="83" y="49"/>
                  <a:pt x="83" y="49"/>
                  <a:pt x="83" y="49"/>
                </a:cubicBezTo>
                <a:cubicBezTo>
                  <a:pt x="66" y="31"/>
                  <a:pt x="66" y="31"/>
                  <a:pt x="66" y="31"/>
                </a:cubicBezTo>
                <a:cubicBezTo>
                  <a:pt x="66" y="31"/>
                  <a:pt x="66" y="31"/>
                  <a:pt x="66" y="31"/>
                </a:cubicBezTo>
                <a:cubicBezTo>
                  <a:pt x="64" y="29"/>
                  <a:pt x="64" y="29"/>
                  <a:pt x="64" y="29"/>
                </a:cubicBezTo>
                <a:cubicBezTo>
                  <a:pt x="55" y="38"/>
                  <a:pt x="55" y="38"/>
                  <a:pt x="55" y="38"/>
                </a:cubicBezTo>
                <a:cubicBezTo>
                  <a:pt x="52" y="41"/>
                  <a:pt x="48" y="43"/>
                  <a:pt x="43" y="43"/>
                </a:cubicBezTo>
                <a:cubicBezTo>
                  <a:pt x="43" y="43"/>
                  <a:pt x="43" y="43"/>
                  <a:pt x="43" y="43"/>
                </a:cubicBezTo>
                <a:cubicBezTo>
                  <a:pt x="38" y="43"/>
                  <a:pt x="34" y="41"/>
                  <a:pt x="31" y="38"/>
                </a:cubicBezTo>
                <a:cubicBezTo>
                  <a:pt x="30" y="37"/>
                  <a:pt x="30" y="37"/>
                  <a:pt x="30" y="37"/>
                </a:cubicBezTo>
                <a:cubicBezTo>
                  <a:pt x="50" y="17"/>
                  <a:pt x="50" y="17"/>
                  <a:pt x="50" y="17"/>
                </a:cubicBezTo>
                <a:close/>
                <a:moveTo>
                  <a:pt x="76" y="64"/>
                </a:moveTo>
                <a:cubicBezTo>
                  <a:pt x="76" y="64"/>
                  <a:pt x="76" y="64"/>
                  <a:pt x="76" y="64"/>
                </a:cubicBezTo>
                <a:cubicBezTo>
                  <a:pt x="76" y="64"/>
                  <a:pt x="76" y="64"/>
                  <a:pt x="76" y="64"/>
                </a:cubicBezTo>
                <a:cubicBezTo>
                  <a:pt x="78" y="66"/>
                  <a:pt x="78" y="69"/>
                  <a:pt x="76" y="71"/>
                </a:cubicBezTo>
                <a:cubicBezTo>
                  <a:pt x="75" y="72"/>
                  <a:pt x="74" y="72"/>
                  <a:pt x="73" y="72"/>
                </a:cubicBezTo>
                <a:cubicBezTo>
                  <a:pt x="72" y="72"/>
                  <a:pt x="70" y="72"/>
                  <a:pt x="69" y="71"/>
                </a:cubicBezTo>
                <a:cubicBezTo>
                  <a:pt x="69" y="71"/>
                  <a:pt x="69" y="71"/>
                  <a:pt x="69" y="71"/>
                </a:cubicBezTo>
                <a:cubicBezTo>
                  <a:pt x="58" y="58"/>
                  <a:pt x="58" y="58"/>
                  <a:pt x="58" y="58"/>
                </a:cubicBezTo>
                <a:cubicBezTo>
                  <a:pt x="55" y="60"/>
                  <a:pt x="55" y="60"/>
                  <a:pt x="55" y="60"/>
                </a:cubicBezTo>
                <a:cubicBezTo>
                  <a:pt x="67" y="73"/>
                  <a:pt x="67" y="73"/>
                  <a:pt x="67" y="73"/>
                </a:cubicBezTo>
                <a:cubicBezTo>
                  <a:pt x="67" y="73"/>
                  <a:pt x="67" y="73"/>
                  <a:pt x="67" y="73"/>
                </a:cubicBezTo>
                <a:cubicBezTo>
                  <a:pt x="69" y="75"/>
                  <a:pt x="69" y="78"/>
                  <a:pt x="67" y="80"/>
                </a:cubicBezTo>
                <a:cubicBezTo>
                  <a:pt x="67" y="81"/>
                  <a:pt x="66" y="81"/>
                  <a:pt x="64" y="81"/>
                </a:cubicBezTo>
                <a:cubicBezTo>
                  <a:pt x="63" y="81"/>
                  <a:pt x="62" y="81"/>
                  <a:pt x="60" y="80"/>
                </a:cubicBezTo>
                <a:cubicBezTo>
                  <a:pt x="60" y="80"/>
                  <a:pt x="60" y="80"/>
                  <a:pt x="60" y="80"/>
                </a:cubicBezTo>
                <a:cubicBezTo>
                  <a:pt x="57" y="77"/>
                  <a:pt x="57" y="77"/>
                  <a:pt x="57" y="77"/>
                </a:cubicBezTo>
                <a:cubicBezTo>
                  <a:pt x="58" y="77"/>
                  <a:pt x="58" y="77"/>
                  <a:pt x="58" y="77"/>
                </a:cubicBezTo>
                <a:cubicBezTo>
                  <a:pt x="60" y="74"/>
                  <a:pt x="60" y="70"/>
                  <a:pt x="57" y="67"/>
                </a:cubicBezTo>
                <a:cubicBezTo>
                  <a:pt x="55" y="66"/>
                  <a:pt x="54" y="65"/>
                  <a:pt x="52" y="65"/>
                </a:cubicBezTo>
                <a:cubicBezTo>
                  <a:pt x="51" y="65"/>
                  <a:pt x="51" y="65"/>
                  <a:pt x="51" y="65"/>
                </a:cubicBezTo>
                <a:cubicBezTo>
                  <a:pt x="50" y="65"/>
                  <a:pt x="50" y="65"/>
                  <a:pt x="50" y="65"/>
                </a:cubicBezTo>
                <a:cubicBezTo>
                  <a:pt x="50" y="64"/>
                  <a:pt x="50" y="64"/>
                  <a:pt x="50" y="64"/>
                </a:cubicBezTo>
                <a:cubicBezTo>
                  <a:pt x="51" y="62"/>
                  <a:pt x="50" y="61"/>
                  <a:pt x="48" y="59"/>
                </a:cubicBezTo>
                <a:cubicBezTo>
                  <a:pt x="47" y="58"/>
                  <a:pt x="45" y="57"/>
                  <a:pt x="43" y="57"/>
                </a:cubicBezTo>
                <a:cubicBezTo>
                  <a:pt x="43" y="57"/>
                  <a:pt x="43" y="57"/>
                  <a:pt x="42" y="57"/>
                </a:cubicBezTo>
                <a:cubicBezTo>
                  <a:pt x="42" y="57"/>
                  <a:pt x="42" y="57"/>
                  <a:pt x="42" y="57"/>
                </a:cubicBezTo>
                <a:cubicBezTo>
                  <a:pt x="42" y="57"/>
                  <a:pt x="42" y="57"/>
                  <a:pt x="42" y="57"/>
                </a:cubicBezTo>
                <a:cubicBezTo>
                  <a:pt x="42" y="55"/>
                  <a:pt x="41" y="53"/>
                  <a:pt x="40" y="52"/>
                </a:cubicBezTo>
                <a:cubicBezTo>
                  <a:pt x="38" y="50"/>
                  <a:pt x="36" y="50"/>
                  <a:pt x="34" y="50"/>
                </a:cubicBezTo>
                <a:cubicBezTo>
                  <a:pt x="34" y="50"/>
                  <a:pt x="34" y="50"/>
                  <a:pt x="34" y="50"/>
                </a:cubicBezTo>
                <a:cubicBezTo>
                  <a:pt x="33" y="50"/>
                  <a:pt x="33" y="50"/>
                  <a:pt x="33" y="50"/>
                </a:cubicBezTo>
                <a:cubicBezTo>
                  <a:pt x="33" y="49"/>
                  <a:pt x="33" y="49"/>
                  <a:pt x="33" y="49"/>
                </a:cubicBezTo>
                <a:cubicBezTo>
                  <a:pt x="33" y="47"/>
                  <a:pt x="33" y="46"/>
                  <a:pt x="31" y="44"/>
                </a:cubicBezTo>
                <a:cubicBezTo>
                  <a:pt x="30" y="43"/>
                  <a:pt x="28" y="42"/>
                  <a:pt x="26" y="42"/>
                </a:cubicBezTo>
                <a:cubicBezTo>
                  <a:pt x="24" y="42"/>
                  <a:pt x="23" y="43"/>
                  <a:pt x="21" y="44"/>
                </a:cubicBezTo>
                <a:cubicBezTo>
                  <a:pt x="16" y="50"/>
                  <a:pt x="16" y="50"/>
                  <a:pt x="16" y="50"/>
                </a:cubicBezTo>
                <a:cubicBezTo>
                  <a:pt x="12" y="46"/>
                  <a:pt x="12" y="46"/>
                  <a:pt x="12" y="46"/>
                </a:cubicBezTo>
                <a:cubicBezTo>
                  <a:pt x="8" y="42"/>
                  <a:pt x="5" y="36"/>
                  <a:pt x="5" y="29"/>
                </a:cubicBezTo>
                <a:cubicBezTo>
                  <a:pt x="5" y="16"/>
                  <a:pt x="16" y="6"/>
                  <a:pt x="29" y="6"/>
                </a:cubicBezTo>
                <a:cubicBezTo>
                  <a:pt x="36" y="6"/>
                  <a:pt x="42" y="9"/>
                  <a:pt x="47" y="14"/>
                </a:cubicBezTo>
                <a:cubicBezTo>
                  <a:pt x="48" y="16"/>
                  <a:pt x="48" y="16"/>
                  <a:pt x="48" y="16"/>
                </a:cubicBezTo>
                <a:cubicBezTo>
                  <a:pt x="27" y="37"/>
                  <a:pt x="27" y="37"/>
                  <a:pt x="27" y="37"/>
                </a:cubicBezTo>
                <a:cubicBezTo>
                  <a:pt x="27" y="38"/>
                  <a:pt x="27" y="38"/>
                  <a:pt x="27" y="38"/>
                </a:cubicBezTo>
                <a:cubicBezTo>
                  <a:pt x="28" y="39"/>
                  <a:pt x="28" y="39"/>
                  <a:pt x="29" y="39"/>
                </a:cubicBezTo>
                <a:cubicBezTo>
                  <a:pt x="33" y="43"/>
                  <a:pt x="38" y="45"/>
                  <a:pt x="43" y="45"/>
                </a:cubicBezTo>
                <a:cubicBezTo>
                  <a:pt x="48" y="45"/>
                  <a:pt x="53" y="43"/>
                  <a:pt x="57" y="39"/>
                </a:cubicBezTo>
                <a:cubicBezTo>
                  <a:pt x="64" y="33"/>
                  <a:pt x="64" y="33"/>
                  <a:pt x="64" y="33"/>
                </a:cubicBezTo>
                <a:cubicBezTo>
                  <a:pt x="79" y="49"/>
                  <a:pt x="79" y="49"/>
                  <a:pt x="79" y="49"/>
                </a:cubicBezTo>
                <a:cubicBezTo>
                  <a:pt x="79" y="49"/>
                  <a:pt x="79" y="49"/>
                  <a:pt x="79" y="49"/>
                </a:cubicBezTo>
                <a:cubicBezTo>
                  <a:pt x="84" y="54"/>
                  <a:pt x="84" y="54"/>
                  <a:pt x="84" y="54"/>
                </a:cubicBezTo>
                <a:cubicBezTo>
                  <a:pt x="86" y="56"/>
                  <a:pt x="86" y="57"/>
                  <a:pt x="86" y="59"/>
                </a:cubicBezTo>
                <a:cubicBezTo>
                  <a:pt x="86" y="60"/>
                  <a:pt x="86" y="61"/>
                  <a:pt x="85" y="62"/>
                </a:cubicBezTo>
                <a:cubicBezTo>
                  <a:pt x="84" y="63"/>
                  <a:pt x="83" y="63"/>
                  <a:pt x="82" y="63"/>
                </a:cubicBezTo>
                <a:cubicBezTo>
                  <a:pt x="80" y="63"/>
                  <a:pt x="79" y="63"/>
                  <a:pt x="77" y="61"/>
                </a:cubicBezTo>
                <a:cubicBezTo>
                  <a:pt x="66" y="49"/>
                  <a:pt x="66" y="49"/>
                  <a:pt x="66" y="49"/>
                </a:cubicBezTo>
                <a:cubicBezTo>
                  <a:pt x="64" y="51"/>
                  <a:pt x="64" y="51"/>
                  <a:pt x="64" y="51"/>
                </a:cubicBezTo>
                <a:lnTo>
                  <a:pt x="76" y="64"/>
                </a:lnTo>
                <a:close/>
                <a:moveTo>
                  <a:pt x="25" y="72"/>
                </a:moveTo>
                <a:cubicBezTo>
                  <a:pt x="24" y="72"/>
                  <a:pt x="22" y="71"/>
                  <a:pt x="21" y="70"/>
                </a:cubicBezTo>
                <a:cubicBezTo>
                  <a:pt x="21" y="69"/>
                  <a:pt x="20" y="68"/>
                  <a:pt x="20" y="67"/>
                </a:cubicBezTo>
                <a:cubicBezTo>
                  <a:pt x="20" y="66"/>
                  <a:pt x="20" y="66"/>
                  <a:pt x="20" y="66"/>
                </a:cubicBezTo>
                <a:cubicBezTo>
                  <a:pt x="20" y="65"/>
                  <a:pt x="20" y="65"/>
                  <a:pt x="21" y="64"/>
                </a:cubicBezTo>
                <a:cubicBezTo>
                  <a:pt x="31" y="53"/>
                  <a:pt x="31" y="53"/>
                  <a:pt x="31" y="53"/>
                </a:cubicBezTo>
                <a:cubicBezTo>
                  <a:pt x="32" y="53"/>
                  <a:pt x="33" y="52"/>
                  <a:pt x="34" y="52"/>
                </a:cubicBezTo>
                <a:cubicBezTo>
                  <a:pt x="36" y="52"/>
                  <a:pt x="37" y="53"/>
                  <a:pt x="38" y="54"/>
                </a:cubicBezTo>
                <a:cubicBezTo>
                  <a:pt x="40" y="55"/>
                  <a:pt x="40" y="58"/>
                  <a:pt x="38" y="60"/>
                </a:cubicBezTo>
                <a:cubicBezTo>
                  <a:pt x="28" y="70"/>
                  <a:pt x="28" y="70"/>
                  <a:pt x="28" y="70"/>
                </a:cubicBezTo>
                <a:cubicBezTo>
                  <a:pt x="27" y="71"/>
                  <a:pt x="27" y="71"/>
                  <a:pt x="26" y="72"/>
                </a:cubicBezTo>
                <a:lnTo>
                  <a:pt x="25" y="72"/>
                </a:lnTo>
                <a:close/>
                <a:moveTo>
                  <a:pt x="34" y="79"/>
                </a:moveTo>
                <a:cubicBezTo>
                  <a:pt x="33" y="79"/>
                  <a:pt x="33" y="79"/>
                  <a:pt x="33" y="79"/>
                </a:cubicBezTo>
                <a:cubicBezTo>
                  <a:pt x="32" y="79"/>
                  <a:pt x="31" y="79"/>
                  <a:pt x="30" y="78"/>
                </a:cubicBezTo>
                <a:cubicBezTo>
                  <a:pt x="29" y="77"/>
                  <a:pt x="28" y="76"/>
                  <a:pt x="29" y="75"/>
                </a:cubicBezTo>
                <a:cubicBezTo>
                  <a:pt x="29" y="74"/>
                  <a:pt x="29" y="74"/>
                  <a:pt x="29" y="74"/>
                </a:cubicBezTo>
                <a:cubicBezTo>
                  <a:pt x="29" y="73"/>
                  <a:pt x="29" y="72"/>
                  <a:pt x="30" y="72"/>
                </a:cubicBezTo>
                <a:cubicBezTo>
                  <a:pt x="40" y="61"/>
                  <a:pt x="40" y="61"/>
                  <a:pt x="40" y="61"/>
                </a:cubicBezTo>
                <a:cubicBezTo>
                  <a:pt x="41" y="60"/>
                  <a:pt x="42" y="60"/>
                  <a:pt x="43" y="60"/>
                </a:cubicBezTo>
                <a:cubicBezTo>
                  <a:pt x="45" y="60"/>
                  <a:pt x="46" y="60"/>
                  <a:pt x="47" y="61"/>
                </a:cubicBezTo>
                <a:cubicBezTo>
                  <a:pt x="48" y="63"/>
                  <a:pt x="48" y="65"/>
                  <a:pt x="47" y="67"/>
                </a:cubicBezTo>
                <a:cubicBezTo>
                  <a:pt x="36" y="78"/>
                  <a:pt x="36" y="78"/>
                  <a:pt x="36" y="78"/>
                </a:cubicBezTo>
                <a:cubicBezTo>
                  <a:pt x="36" y="79"/>
                  <a:pt x="35" y="79"/>
                  <a:pt x="34" y="79"/>
                </a:cubicBezTo>
                <a:close/>
                <a:moveTo>
                  <a:pt x="47" y="84"/>
                </a:moveTo>
                <a:cubicBezTo>
                  <a:pt x="45" y="86"/>
                  <a:pt x="45" y="86"/>
                  <a:pt x="45" y="86"/>
                </a:cubicBezTo>
                <a:cubicBezTo>
                  <a:pt x="44" y="87"/>
                  <a:pt x="43" y="87"/>
                  <a:pt x="42" y="87"/>
                </a:cubicBezTo>
                <a:cubicBezTo>
                  <a:pt x="41" y="87"/>
                  <a:pt x="39" y="87"/>
                  <a:pt x="38" y="86"/>
                </a:cubicBezTo>
                <a:cubicBezTo>
                  <a:pt x="37" y="85"/>
                  <a:pt x="37" y="84"/>
                  <a:pt x="37" y="82"/>
                </a:cubicBezTo>
                <a:cubicBezTo>
                  <a:pt x="37" y="82"/>
                  <a:pt x="37" y="82"/>
                  <a:pt x="37" y="82"/>
                </a:cubicBezTo>
                <a:cubicBezTo>
                  <a:pt x="37" y="81"/>
                  <a:pt x="37" y="80"/>
                  <a:pt x="38" y="79"/>
                </a:cubicBezTo>
                <a:cubicBezTo>
                  <a:pt x="49" y="69"/>
                  <a:pt x="49" y="69"/>
                  <a:pt x="49" y="69"/>
                </a:cubicBezTo>
                <a:cubicBezTo>
                  <a:pt x="49" y="68"/>
                  <a:pt x="50" y="67"/>
                  <a:pt x="52" y="67"/>
                </a:cubicBezTo>
                <a:cubicBezTo>
                  <a:pt x="53" y="67"/>
                  <a:pt x="54" y="68"/>
                  <a:pt x="55" y="69"/>
                </a:cubicBezTo>
                <a:cubicBezTo>
                  <a:pt x="57" y="71"/>
                  <a:pt x="57" y="74"/>
                  <a:pt x="55" y="75"/>
                </a:cubicBezTo>
                <a:cubicBezTo>
                  <a:pt x="47" y="84"/>
                  <a:pt x="47" y="84"/>
                  <a:pt x="47" y="84"/>
                </a:cubicBezTo>
                <a:close/>
                <a:moveTo>
                  <a:pt x="55" y="78"/>
                </a:moveTo>
                <a:cubicBezTo>
                  <a:pt x="59" y="82"/>
                  <a:pt x="59" y="82"/>
                  <a:pt x="59" y="82"/>
                </a:cubicBezTo>
                <a:cubicBezTo>
                  <a:pt x="59" y="82"/>
                  <a:pt x="60" y="83"/>
                  <a:pt x="60" y="84"/>
                </a:cubicBezTo>
                <a:cubicBezTo>
                  <a:pt x="60" y="85"/>
                  <a:pt x="60" y="85"/>
                  <a:pt x="60" y="85"/>
                </a:cubicBezTo>
                <a:cubicBezTo>
                  <a:pt x="61" y="87"/>
                  <a:pt x="60" y="88"/>
                  <a:pt x="59" y="89"/>
                </a:cubicBezTo>
                <a:cubicBezTo>
                  <a:pt x="58" y="90"/>
                  <a:pt x="57" y="90"/>
                  <a:pt x="56" y="90"/>
                </a:cubicBezTo>
                <a:cubicBezTo>
                  <a:pt x="54" y="90"/>
                  <a:pt x="53" y="90"/>
                  <a:pt x="51" y="88"/>
                </a:cubicBezTo>
                <a:cubicBezTo>
                  <a:pt x="49" y="85"/>
                  <a:pt x="49" y="85"/>
                  <a:pt x="49" y="85"/>
                </a:cubicBezTo>
                <a:lnTo>
                  <a:pt x="55" y="7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sv-SE"/>
          </a:p>
        </p:txBody>
      </p:sp>
      <p:sp>
        <p:nvSpPr>
          <p:cNvPr id="33" name="Freeform 12"/>
          <p:cNvSpPr>
            <a:spLocks/>
          </p:cNvSpPr>
          <p:nvPr/>
        </p:nvSpPr>
        <p:spPr bwMode="auto">
          <a:xfrm>
            <a:off x="5103447" y="2300455"/>
            <a:ext cx="1156676" cy="1088298"/>
          </a:xfrm>
          <a:custGeom>
            <a:avLst/>
            <a:gdLst>
              <a:gd name="T0" fmla="*/ 80 w 86"/>
              <a:gd name="T1" fmla="*/ 67 h 81"/>
              <a:gd name="T2" fmla="*/ 53 w 86"/>
              <a:gd name="T3" fmla="*/ 54 h 81"/>
              <a:gd name="T4" fmla="*/ 52 w 86"/>
              <a:gd name="T5" fmla="*/ 46 h 81"/>
              <a:gd name="T6" fmla="*/ 56 w 86"/>
              <a:gd name="T7" fmla="*/ 35 h 81"/>
              <a:gd name="T8" fmla="*/ 56 w 86"/>
              <a:gd name="T9" fmla="*/ 35 h 81"/>
              <a:gd name="T10" fmla="*/ 59 w 86"/>
              <a:gd name="T11" fmla="*/ 29 h 81"/>
              <a:gd name="T12" fmla="*/ 58 w 86"/>
              <a:gd name="T13" fmla="*/ 23 h 81"/>
              <a:gd name="T14" fmla="*/ 57 w 86"/>
              <a:gd name="T15" fmla="*/ 24 h 81"/>
              <a:gd name="T16" fmla="*/ 56 w 86"/>
              <a:gd name="T17" fmla="*/ 13 h 81"/>
              <a:gd name="T18" fmla="*/ 47 w 86"/>
              <a:gd name="T19" fmla="*/ 2 h 81"/>
              <a:gd name="T20" fmla="*/ 37 w 86"/>
              <a:gd name="T21" fmla="*/ 2 h 81"/>
              <a:gd name="T22" fmla="*/ 33 w 86"/>
              <a:gd name="T23" fmla="*/ 3 h 81"/>
              <a:gd name="T24" fmla="*/ 31 w 86"/>
              <a:gd name="T25" fmla="*/ 4 h 81"/>
              <a:gd name="T26" fmla="*/ 27 w 86"/>
              <a:gd name="T27" fmla="*/ 11 h 81"/>
              <a:gd name="T28" fmla="*/ 27 w 86"/>
              <a:gd name="T29" fmla="*/ 24 h 81"/>
              <a:gd name="T30" fmla="*/ 26 w 86"/>
              <a:gd name="T31" fmla="*/ 23 h 81"/>
              <a:gd name="T32" fmla="*/ 25 w 86"/>
              <a:gd name="T33" fmla="*/ 29 h 81"/>
              <a:gd name="T34" fmla="*/ 28 w 86"/>
              <a:gd name="T35" fmla="*/ 35 h 81"/>
              <a:gd name="T36" fmla="*/ 28 w 86"/>
              <a:gd name="T37" fmla="*/ 34 h 81"/>
              <a:gd name="T38" fmla="*/ 30 w 86"/>
              <a:gd name="T39" fmla="*/ 42 h 81"/>
              <a:gd name="T40" fmla="*/ 32 w 86"/>
              <a:gd name="T41" fmla="*/ 45 h 81"/>
              <a:gd name="T42" fmla="*/ 30 w 86"/>
              <a:gd name="T43" fmla="*/ 53 h 81"/>
              <a:gd name="T44" fmla="*/ 5 w 86"/>
              <a:gd name="T45" fmla="*/ 68 h 81"/>
              <a:gd name="T46" fmla="*/ 0 w 86"/>
              <a:gd name="T47" fmla="*/ 81 h 81"/>
              <a:gd name="T48" fmla="*/ 86 w 86"/>
              <a:gd name="T49" fmla="*/ 81 h 81"/>
              <a:gd name="T50" fmla="*/ 80 w 86"/>
              <a:gd name="T51" fmla="*/ 6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1">
                <a:moveTo>
                  <a:pt x="80" y="67"/>
                </a:moveTo>
                <a:cubicBezTo>
                  <a:pt x="70" y="64"/>
                  <a:pt x="56" y="56"/>
                  <a:pt x="53" y="54"/>
                </a:cubicBezTo>
                <a:cubicBezTo>
                  <a:pt x="50" y="52"/>
                  <a:pt x="52" y="46"/>
                  <a:pt x="52" y="46"/>
                </a:cubicBezTo>
                <a:cubicBezTo>
                  <a:pt x="52" y="46"/>
                  <a:pt x="55" y="42"/>
                  <a:pt x="56" y="35"/>
                </a:cubicBezTo>
                <a:cubicBezTo>
                  <a:pt x="56" y="35"/>
                  <a:pt x="56" y="35"/>
                  <a:pt x="56" y="35"/>
                </a:cubicBezTo>
                <a:cubicBezTo>
                  <a:pt x="57" y="35"/>
                  <a:pt x="59" y="32"/>
                  <a:pt x="59" y="29"/>
                </a:cubicBezTo>
                <a:cubicBezTo>
                  <a:pt x="60" y="24"/>
                  <a:pt x="59" y="23"/>
                  <a:pt x="58" y="23"/>
                </a:cubicBezTo>
                <a:cubicBezTo>
                  <a:pt x="57" y="23"/>
                  <a:pt x="57" y="23"/>
                  <a:pt x="57" y="24"/>
                </a:cubicBezTo>
                <a:cubicBezTo>
                  <a:pt x="57" y="20"/>
                  <a:pt x="57" y="16"/>
                  <a:pt x="56" y="13"/>
                </a:cubicBezTo>
                <a:cubicBezTo>
                  <a:pt x="56" y="5"/>
                  <a:pt x="51" y="4"/>
                  <a:pt x="47" y="2"/>
                </a:cubicBezTo>
                <a:cubicBezTo>
                  <a:pt x="43" y="0"/>
                  <a:pt x="37" y="2"/>
                  <a:pt x="37" y="2"/>
                </a:cubicBezTo>
                <a:cubicBezTo>
                  <a:pt x="33" y="3"/>
                  <a:pt x="33" y="3"/>
                  <a:pt x="33" y="3"/>
                </a:cubicBezTo>
                <a:cubicBezTo>
                  <a:pt x="31" y="4"/>
                  <a:pt x="31" y="4"/>
                  <a:pt x="31" y="4"/>
                </a:cubicBezTo>
                <a:cubicBezTo>
                  <a:pt x="29" y="5"/>
                  <a:pt x="27" y="6"/>
                  <a:pt x="27" y="11"/>
                </a:cubicBezTo>
                <a:cubicBezTo>
                  <a:pt x="27" y="15"/>
                  <a:pt x="27" y="19"/>
                  <a:pt x="27" y="24"/>
                </a:cubicBezTo>
                <a:cubicBezTo>
                  <a:pt x="27" y="23"/>
                  <a:pt x="27" y="23"/>
                  <a:pt x="26" y="23"/>
                </a:cubicBezTo>
                <a:cubicBezTo>
                  <a:pt x="25" y="23"/>
                  <a:pt x="24" y="24"/>
                  <a:pt x="25" y="29"/>
                </a:cubicBezTo>
                <a:cubicBezTo>
                  <a:pt x="25" y="32"/>
                  <a:pt x="27" y="35"/>
                  <a:pt x="28" y="35"/>
                </a:cubicBezTo>
                <a:cubicBezTo>
                  <a:pt x="28" y="35"/>
                  <a:pt x="28" y="35"/>
                  <a:pt x="28" y="34"/>
                </a:cubicBezTo>
                <a:cubicBezTo>
                  <a:pt x="29" y="38"/>
                  <a:pt x="29" y="39"/>
                  <a:pt x="30" y="42"/>
                </a:cubicBezTo>
                <a:cubicBezTo>
                  <a:pt x="31" y="44"/>
                  <a:pt x="32" y="45"/>
                  <a:pt x="32" y="45"/>
                </a:cubicBezTo>
                <a:cubicBezTo>
                  <a:pt x="32" y="45"/>
                  <a:pt x="34" y="51"/>
                  <a:pt x="30" y="53"/>
                </a:cubicBezTo>
                <a:cubicBezTo>
                  <a:pt x="24" y="57"/>
                  <a:pt x="12" y="64"/>
                  <a:pt x="5" y="68"/>
                </a:cubicBezTo>
                <a:cubicBezTo>
                  <a:pt x="1" y="70"/>
                  <a:pt x="0" y="81"/>
                  <a:pt x="0" y="81"/>
                </a:cubicBezTo>
                <a:cubicBezTo>
                  <a:pt x="86" y="81"/>
                  <a:pt x="86" y="81"/>
                  <a:pt x="86" y="81"/>
                </a:cubicBezTo>
                <a:cubicBezTo>
                  <a:pt x="86" y="81"/>
                  <a:pt x="86" y="70"/>
                  <a:pt x="80" y="67"/>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sv-SE"/>
          </a:p>
        </p:txBody>
      </p:sp>
      <p:sp>
        <p:nvSpPr>
          <p:cNvPr id="34" name="Freeform 17"/>
          <p:cNvSpPr>
            <a:spLocks noEditPoints="1"/>
          </p:cNvSpPr>
          <p:nvPr/>
        </p:nvSpPr>
        <p:spPr bwMode="auto">
          <a:xfrm>
            <a:off x="860950" y="2751118"/>
            <a:ext cx="739366" cy="675860"/>
          </a:xfrm>
          <a:custGeom>
            <a:avLst/>
            <a:gdLst>
              <a:gd name="T0" fmla="*/ 60 w 69"/>
              <a:gd name="T1" fmla="*/ 3 h 63"/>
              <a:gd name="T2" fmla="*/ 66 w 69"/>
              <a:gd name="T3" fmla="*/ 9 h 63"/>
              <a:gd name="T4" fmla="*/ 66 w 69"/>
              <a:gd name="T5" fmla="*/ 39 h 63"/>
              <a:gd name="T6" fmla="*/ 60 w 69"/>
              <a:gd name="T7" fmla="*/ 44 h 63"/>
              <a:gd name="T8" fmla="*/ 27 w 69"/>
              <a:gd name="T9" fmla="*/ 44 h 63"/>
              <a:gd name="T10" fmla="*/ 26 w 69"/>
              <a:gd name="T11" fmla="*/ 44 h 63"/>
              <a:gd name="T12" fmla="*/ 25 w 69"/>
              <a:gd name="T13" fmla="*/ 45 h 63"/>
              <a:gd name="T14" fmla="*/ 14 w 69"/>
              <a:gd name="T15" fmla="*/ 56 h 63"/>
              <a:gd name="T16" fmla="*/ 13 w 69"/>
              <a:gd name="T17" fmla="*/ 47 h 63"/>
              <a:gd name="T18" fmla="*/ 13 w 69"/>
              <a:gd name="T19" fmla="*/ 44 h 63"/>
              <a:gd name="T20" fmla="*/ 9 w 69"/>
              <a:gd name="T21" fmla="*/ 44 h 63"/>
              <a:gd name="T22" fmla="*/ 9 w 69"/>
              <a:gd name="T23" fmla="*/ 44 h 63"/>
              <a:gd name="T24" fmla="*/ 4 w 69"/>
              <a:gd name="T25" fmla="*/ 39 h 63"/>
              <a:gd name="T26" fmla="*/ 4 w 69"/>
              <a:gd name="T27" fmla="*/ 9 h 63"/>
              <a:gd name="T28" fmla="*/ 9 w 69"/>
              <a:gd name="T29" fmla="*/ 3 h 63"/>
              <a:gd name="T30" fmla="*/ 60 w 69"/>
              <a:gd name="T31" fmla="*/ 3 h 63"/>
              <a:gd name="T32" fmla="*/ 60 w 69"/>
              <a:gd name="T33" fmla="*/ 0 h 63"/>
              <a:gd name="T34" fmla="*/ 9 w 69"/>
              <a:gd name="T35" fmla="*/ 0 h 63"/>
              <a:gd name="T36" fmla="*/ 0 w 69"/>
              <a:gd name="T37" fmla="*/ 9 h 63"/>
              <a:gd name="T38" fmla="*/ 0 w 69"/>
              <a:gd name="T39" fmla="*/ 39 h 63"/>
              <a:gd name="T40" fmla="*/ 9 w 69"/>
              <a:gd name="T41" fmla="*/ 48 h 63"/>
              <a:gd name="T42" fmla="*/ 9 w 69"/>
              <a:gd name="T43" fmla="*/ 48 h 63"/>
              <a:gd name="T44" fmla="*/ 12 w 69"/>
              <a:gd name="T45" fmla="*/ 63 h 63"/>
              <a:gd name="T46" fmla="*/ 27 w 69"/>
              <a:gd name="T47" fmla="*/ 48 h 63"/>
              <a:gd name="T48" fmla="*/ 60 w 69"/>
              <a:gd name="T49" fmla="*/ 48 h 63"/>
              <a:gd name="T50" fmla="*/ 69 w 69"/>
              <a:gd name="T51" fmla="*/ 39 h 63"/>
              <a:gd name="T52" fmla="*/ 69 w 69"/>
              <a:gd name="T53" fmla="*/ 9 h 63"/>
              <a:gd name="T54" fmla="*/ 60 w 69"/>
              <a:gd name="T5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 h="63">
                <a:moveTo>
                  <a:pt x="60" y="3"/>
                </a:moveTo>
                <a:cubicBezTo>
                  <a:pt x="63" y="3"/>
                  <a:pt x="66" y="6"/>
                  <a:pt x="66" y="9"/>
                </a:cubicBezTo>
                <a:cubicBezTo>
                  <a:pt x="66" y="39"/>
                  <a:pt x="66" y="39"/>
                  <a:pt x="66" y="39"/>
                </a:cubicBezTo>
                <a:cubicBezTo>
                  <a:pt x="66" y="42"/>
                  <a:pt x="63" y="44"/>
                  <a:pt x="60" y="44"/>
                </a:cubicBezTo>
                <a:cubicBezTo>
                  <a:pt x="27" y="44"/>
                  <a:pt x="27" y="44"/>
                  <a:pt x="27" y="44"/>
                </a:cubicBezTo>
                <a:cubicBezTo>
                  <a:pt x="26" y="44"/>
                  <a:pt x="26" y="44"/>
                  <a:pt x="26" y="44"/>
                </a:cubicBezTo>
                <a:cubicBezTo>
                  <a:pt x="25" y="45"/>
                  <a:pt x="25" y="45"/>
                  <a:pt x="25" y="45"/>
                </a:cubicBezTo>
                <a:cubicBezTo>
                  <a:pt x="14" y="56"/>
                  <a:pt x="14" y="56"/>
                  <a:pt x="14" y="56"/>
                </a:cubicBezTo>
                <a:cubicBezTo>
                  <a:pt x="13" y="47"/>
                  <a:pt x="13" y="47"/>
                  <a:pt x="13" y="47"/>
                </a:cubicBezTo>
                <a:cubicBezTo>
                  <a:pt x="13" y="44"/>
                  <a:pt x="13" y="44"/>
                  <a:pt x="13" y="44"/>
                </a:cubicBezTo>
                <a:cubicBezTo>
                  <a:pt x="9" y="44"/>
                  <a:pt x="9" y="44"/>
                  <a:pt x="9" y="44"/>
                </a:cubicBezTo>
                <a:cubicBezTo>
                  <a:pt x="9" y="44"/>
                  <a:pt x="9" y="44"/>
                  <a:pt x="9" y="44"/>
                </a:cubicBezTo>
                <a:cubicBezTo>
                  <a:pt x="6" y="44"/>
                  <a:pt x="4" y="42"/>
                  <a:pt x="4" y="39"/>
                </a:cubicBezTo>
                <a:cubicBezTo>
                  <a:pt x="4" y="9"/>
                  <a:pt x="4" y="9"/>
                  <a:pt x="4" y="9"/>
                </a:cubicBezTo>
                <a:cubicBezTo>
                  <a:pt x="4" y="6"/>
                  <a:pt x="6" y="3"/>
                  <a:pt x="9" y="3"/>
                </a:cubicBezTo>
                <a:lnTo>
                  <a:pt x="60" y="3"/>
                </a:lnTo>
                <a:close/>
                <a:moveTo>
                  <a:pt x="60" y="0"/>
                </a:moveTo>
                <a:cubicBezTo>
                  <a:pt x="9" y="0"/>
                  <a:pt x="9" y="0"/>
                  <a:pt x="9" y="0"/>
                </a:cubicBezTo>
                <a:cubicBezTo>
                  <a:pt x="4" y="0"/>
                  <a:pt x="0" y="4"/>
                  <a:pt x="0" y="9"/>
                </a:cubicBezTo>
                <a:cubicBezTo>
                  <a:pt x="0" y="39"/>
                  <a:pt x="0" y="39"/>
                  <a:pt x="0" y="39"/>
                </a:cubicBezTo>
                <a:cubicBezTo>
                  <a:pt x="0" y="44"/>
                  <a:pt x="4" y="48"/>
                  <a:pt x="9" y="48"/>
                </a:cubicBezTo>
                <a:cubicBezTo>
                  <a:pt x="9" y="48"/>
                  <a:pt x="9" y="48"/>
                  <a:pt x="9" y="48"/>
                </a:cubicBezTo>
                <a:cubicBezTo>
                  <a:pt x="12" y="63"/>
                  <a:pt x="12" y="63"/>
                  <a:pt x="12" y="63"/>
                </a:cubicBezTo>
                <a:cubicBezTo>
                  <a:pt x="27" y="48"/>
                  <a:pt x="27" y="48"/>
                  <a:pt x="27" y="48"/>
                </a:cubicBezTo>
                <a:cubicBezTo>
                  <a:pt x="60" y="48"/>
                  <a:pt x="60" y="48"/>
                  <a:pt x="60" y="48"/>
                </a:cubicBezTo>
                <a:cubicBezTo>
                  <a:pt x="65" y="48"/>
                  <a:pt x="69" y="44"/>
                  <a:pt x="69" y="39"/>
                </a:cubicBezTo>
                <a:cubicBezTo>
                  <a:pt x="69" y="9"/>
                  <a:pt x="69" y="9"/>
                  <a:pt x="69" y="9"/>
                </a:cubicBezTo>
                <a:cubicBezTo>
                  <a:pt x="69" y="4"/>
                  <a:pt x="65" y="0"/>
                  <a:pt x="60" y="0"/>
                </a:cubicBezTo>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sv-SE"/>
          </a:p>
        </p:txBody>
      </p:sp>
      <p:sp>
        <p:nvSpPr>
          <p:cNvPr id="35" name="Freeform 18"/>
          <p:cNvSpPr>
            <a:spLocks/>
          </p:cNvSpPr>
          <p:nvPr/>
        </p:nvSpPr>
        <p:spPr bwMode="auto">
          <a:xfrm>
            <a:off x="1278260" y="2465352"/>
            <a:ext cx="739366" cy="671321"/>
          </a:xfrm>
          <a:custGeom>
            <a:avLst/>
            <a:gdLst>
              <a:gd name="T0" fmla="*/ 60 w 69"/>
              <a:gd name="T1" fmla="*/ 0 h 63"/>
              <a:gd name="T2" fmla="*/ 9 w 69"/>
              <a:gd name="T3" fmla="*/ 0 h 63"/>
              <a:gd name="T4" fmla="*/ 0 w 69"/>
              <a:gd name="T5" fmla="*/ 9 h 63"/>
              <a:gd name="T6" fmla="*/ 0 w 69"/>
              <a:gd name="T7" fmla="*/ 21 h 63"/>
              <a:gd name="T8" fmla="*/ 24 w 69"/>
              <a:gd name="T9" fmla="*/ 21 h 63"/>
              <a:gd name="T10" fmla="*/ 36 w 69"/>
              <a:gd name="T11" fmla="*/ 33 h 63"/>
              <a:gd name="T12" fmla="*/ 36 w 69"/>
              <a:gd name="T13" fmla="*/ 48 h 63"/>
              <a:gd name="T14" fmla="*/ 42 w 69"/>
              <a:gd name="T15" fmla="*/ 48 h 63"/>
              <a:gd name="T16" fmla="*/ 57 w 69"/>
              <a:gd name="T17" fmla="*/ 63 h 63"/>
              <a:gd name="T18" fmla="*/ 60 w 69"/>
              <a:gd name="T19" fmla="*/ 48 h 63"/>
              <a:gd name="T20" fmla="*/ 60 w 69"/>
              <a:gd name="T21" fmla="*/ 48 h 63"/>
              <a:gd name="T22" fmla="*/ 69 w 69"/>
              <a:gd name="T23" fmla="*/ 39 h 63"/>
              <a:gd name="T24" fmla="*/ 69 w 69"/>
              <a:gd name="T25" fmla="*/ 9 h 63"/>
              <a:gd name="T26" fmla="*/ 60 w 69"/>
              <a:gd name="T2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63">
                <a:moveTo>
                  <a:pt x="60" y="0"/>
                </a:moveTo>
                <a:cubicBezTo>
                  <a:pt x="9" y="0"/>
                  <a:pt x="9" y="0"/>
                  <a:pt x="9" y="0"/>
                </a:cubicBezTo>
                <a:cubicBezTo>
                  <a:pt x="4" y="0"/>
                  <a:pt x="0" y="4"/>
                  <a:pt x="0" y="9"/>
                </a:cubicBezTo>
                <a:cubicBezTo>
                  <a:pt x="0" y="21"/>
                  <a:pt x="0" y="21"/>
                  <a:pt x="0" y="21"/>
                </a:cubicBezTo>
                <a:cubicBezTo>
                  <a:pt x="24" y="21"/>
                  <a:pt x="24" y="21"/>
                  <a:pt x="24" y="21"/>
                </a:cubicBezTo>
                <a:cubicBezTo>
                  <a:pt x="31" y="21"/>
                  <a:pt x="36" y="26"/>
                  <a:pt x="36" y="33"/>
                </a:cubicBezTo>
                <a:cubicBezTo>
                  <a:pt x="36" y="48"/>
                  <a:pt x="36" y="48"/>
                  <a:pt x="36" y="48"/>
                </a:cubicBezTo>
                <a:cubicBezTo>
                  <a:pt x="42" y="48"/>
                  <a:pt x="42" y="48"/>
                  <a:pt x="42" y="48"/>
                </a:cubicBezTo>
                <a:cubicBezTo>
                  <a:pt x="57" y="63"/>
                  <a:pt x="57" y="63"/>
                  <a:pt x="57" y="63"/>
                </a:cubicBezTo>
                <a:cubicBezTo>
                  <a:pt x="60" y="48"/>
                  <a:pt x="60" y="48"/>
                  <a:pt x="60" y="48"/>
                </a:cubicBezTo>
                <a:cubicBezTo>
                  <a:pt x="60" y="48"/>
                  <a:pt x="60" y="48"/>
                  <a:pt x="60" y="48"/>
                </a:cubicBezTo>
                <a:cubicBezTo>
                  <a:pt x="65" y="48"/>
                  <a:pt x="69" y="44"/>
                  <a:pt x="69" y="39"/>
                </a:cubicBezTo>
                <a:cubicBezTo>
                  <a:pt x="69" y="9"/>
                  <a:pt x="69" y="9"/>
                  <a:pt x="69" y="9"/>
                </a:cubicBezTo>
                <a:cubicBezTo>
                  <a:pt x="69" y="4"/>
                  <a:pt x="65" y="0"/>
                  <a:pt x="60" y="0"/>
                </a:cubicBezTo>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sv-SE"/>
          </a:p>
        </p:txBody>
      </p:sp>
      <p:grpSp>
        <p:nvGrpSpPr>
          <p:cNvPr id="36" name="Grupp 35"/>
          <p:cNvGrpSpPr/>
          <p:nvPr/>
        </p:nvGrpSpPr>
        <p:grpSpPr>
          <a:xfrm>
            <a:off x="3139701" y="2300456"/>
            <a:ext cx="775172" cy="1088296"/>
            <a:chOff x="3621088" y="6026150"/>
            <a:chExt cx="322262" cy="452438"/>
          </a:xfrm>
          <a:solidFill>
            <a:schemeClr val="tx2"/>
          </a:solidFill>
        </p:grpSpPr>
        <p:sp>
          <p:nvSpPr>
            <p:cNvPr id="37" name="Oval 23"/>
            <p:cNvSpPr>
              <a:spLocks noChangeArrowheads="1"/>
            </p:cNvSpPr>
            <p:nvPr/>
          </p:nvSpPr>
          <p:spPr bwMode="auto">
            <a:xfrm>
              <a:off x="3711575" y="6122988"/>
              <a:ext cx="141287" cy="142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24"/>
            <p:cNvSpPr>
              <a:spLocks noEditPoints="1"/>
            </p:cNvSpPr>
            <p:nvPr/>
          </p:nvSpPr>
          <p:spPr bwMode="auto">
            <a:xfrm>
              <a:off x="3621088" y="6026150"/>
              <a:ext cx="322262" cy="452438"/>
            </a:xfrm>
            <a:custGeom>
              <a:avLst/>
              <a:gdLst>
                <a:gd name="T0" fmla="*/ 43 w 86"/>
                <a:gd name="T1" fmla="*/ 72 h 121"/>
                <a:gd name="T2" fmla="*/ 16 w 86"/>
                <a:gd name="T3" fmla="*/ 45 h 121"/>
                <a:gd name="T4" fmla="*/ 43 w 86"/>
                <a:gd name="T5" fmla="*/ 19 h 121"/>
                <a:gd name="T6" fmla="*/ 69 w 86"/>
                <a:gd name="T7" fmla="*/ 45 h 121"/>
                <a:gd name="T8" fmla="*/ 43 w 86"/>
                <a:gd name="T9" fmla="*/ 72 h 121"/>
                <a:gd name="T10" fmla="*/ 81 w 86"/>
                <a:gd name="T11" fmla="*/ 45 h 121"/>
                <a:gd name="T12" fmla="*/ 80 w 86"/>
                <a:gd name="T13" fmla="*/ 38 h 121"/>
                <a:gd name="T14" fmla="*/ 86 w 86"/>
                <a:gd name="T15" fmla="*/ 31 h 121"/>
                <a:gd name="T16" fmla="*/ 77 w 86"/>
                <a:gd name="T17" fmla="*/ 30 h 121"/>
                <a:gd name="T18" fmla="*/ 68 w 86"/>
                <a:gd name="T19" fmla="*/ 18 h 121"/>
                <a:gd name="T20" fmla="*/ 69 w 86"/>
                <a:gd name="T21" fmla="*/ 9 h 121"/>
                <a:gd name="T22" fmla="*/ 61 w 86"/>
                <a:gd name="T23" fmla="*/ 12 h 121"/>
                <a:gd name="T24" fmla="*/ 47 w 86"/>
                <a:gd name="T25" fmla="*/ 8 h 121"/>
                <a:gd name="T26" fmla="*/ 43 w 86"/>
                <a:gd name="T27" fmla="*/ 0 h 121"/>
                <a:gd name="T28" fmla="*/ 38 w 86"/>
                <a:gd name="T29" fmla="*/ 8 h 121"/>
                <a:gd name="T30" fmla="*/ 24 w 86"/>
                <a:gd name="T31" fmla="*/ 12 h 121"/>
                <a:gd name="T32" fmla="*/ 16 w 86"/>
                <a:gd name="T33" fmla="*/ 9 h 121"/>
                <a:gd name="T34" fmla="*/ 17 w 86"/>
                <a:gd name="T35" fmla="*/ 18 h 121"/>
                <a:gd name="T36" fmla="*/ 8 w 86"/>
                <a:gd name="T37" fmla="*/ 30 h 121"/>
                <a:gd name="T38" fmla="*/ 0 w 86"/>
                <a:gd name="T39" fmla="*/ 31 h 121"/>
                <a:gd name="T40" fmla="*/ 6 w 86"/>
                <a:gd name="T41" fmla="*/ 38 h 121"/>
                <a:gd name="T42" fmla="*/ 5 w 86"/>
                <a:gd name="T43" fmla="*/ 45 h 121"/>
                <a:gd name="T44" fmla="*/ 6 w 86"/>
                <a:gd name="T45" fmla="*/ 53 h 121"/>
                <a:gd name="T46" fmla="*/ 0 w 86"/>
                <a:gd name="T47" fmla="*/ 59 h 121"/>
                <a:gd name="T48" fmla="*/ 8 w 86"/>
                <a:gd name="T49" fmla="*/ 61 h 121"/>
                <a:gd name="T50" fmla="*/ 17 w 86"/>
                <a:gd name="T51" fmla="*/ 73 h 121"/>
                <a:gd name="T52" fmla="*/ 18 w 86"/>
                <a:gd name="T53" fmla="*/ 74 h 121"/>
                <a:gd name="T54" fmla="*/ 12 w 86"/>
                <a:gd name="T55" fmla="*/ 121 h 121"/>
                <a:gd name="T56" fmla="*/ 43 w 86"/>
                <a:gd name="T57" fmla="*/ 91 h 121"/>
                <a:gd name="T58" fmla="*/ 73 w 86"/>
                <a:gd name="T59" fmla="*/ 121 h 121"/>
                <a:gd name="T60" fmla="*/ 67 w 86"/>
                <a:gd name="T61" fmla="*/ 74 h 121"/>
                <a:gd name="T62" fmla="*/ 68 w 86"/>
                <a:gd name="T63" fmla="*/ 73 h 121"/>
                <a:gd name="T64" fmla="*/ 77 w 86"/>
                <a:gd name="T65" fmla="*/ 61 h 121"/>
                <a:gd name="T66" fmla="*/ 86 w 86"/>
                <a:gd name="T67" fmla="*/ 59 h 121"/>
                <a:gd name="T68" fmla="*/ 80 w 86"/>
                <a:gd name="T69" fmla="*/ 53 h 121"/>
                <a:gd name="T70" fmla="*/ 81 w 86"/>
                <a:gd name="T71" fmla="*/ 4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121">
                  <a:moveTo>
                    <a:pt x="43" y="72"/>
                  </a:moveTo>
                  <a:cubicBezTo>
                    <a:pt x="28" y="72"/>
                    <a:pt x="16" y="60"/>
                    <a:pt x="16" y="45"/>
                  </a:cubicBezTo>
                  <a:cubicBezTo>
                    <a:pt x="16" y="31"/>
                    <a:pt x="28" y="19"/>
                    <a:pt x="43" y="19"/>
                  </a:cubicBezTo>
                  <a:cubicBezTo>
                    <a:pt x="57" y="19"/>
                    <a:pt x="69" y="31"/>
                    <a:pt x="69" y="45"/>
                  </a:cubicBezTo>
                  <a:cubicBezTo>
                    <a:pt x="69" y="60"/>
                    <a:pt x="57" y="72"/>
                    <a:pt x="43" y="72"/>
                  </a:cubicBezTo>
                  <a:moveTo>
                    <a:pt x="81" y="45"/>
                  </a:moveTo>
                  <a:cubicBezTo>
                    <a:pt x="81" y="43"/>
                    <a:pt x="80" y="40"/>
                    <a:pt x="80" y="38"/>
                  </a:cubicBezTo>
                  <a:cubicBezTo>
                    <a:pt x="86" y="31"/>
                    <a:pt x="86" y="31"/>
                    <a:pt x="86" y="31"/>
                  </a:cubicBezTo>
                  <a:cubicBezTo>
                    <a:pt x="77" y="30"/>
                    <a:pt x="77" y="30"/>
                    <a:pt x="77" y="30"/>
                  </a:cubicBezTo>
                  <a:cubicBezTo>
                    <a:pt x="75" y="25"/>
                    <a:pt x="72" y="21"/>
                    <a:pt x="68" y="18"/>
                  </a:cubicBezTo>
                  <a:cubicBezTo>
                    <a:pt x="69" y="9"/>
                    <a:pt x="69" y="9"/>
                    <a:pt x="69" y="9"/>
                  </a:cubicBezTo>
                  <a:cubicBezTo>
                    <a:pt x="61" y="12"/>
                    <a:pt x="61" y="12"/>
                    <a:pt x="61" y="12"/>
                  </a:cubicBezTo>
                  <a:cubicBezTo>
                    <a:pt x="57" y="10"/>
                    <a:pt x="52" y="9"/>
                    <a:pt x="47" y="8"/>
                  </a:cubicBezTo>
                  <a:cubicBezTo>
                    <a:pt x="43" y="0"/>
                    <a:pt x="43" y="0"/>
                    <a:pt x="43" y="0"/>
                  </a:cubicBezTo>
                  <a:cubicBezTo>
                    <a:pt x="38" y="8"/>
                    <a:pt x="38" y="8"/>
                    <a:pt x="38" y="8"/>
                  </a:cubicBezTo>
                  <a:cubicBezTo>
                    <a:pt x="33" y="9"/>
                    <a:pt x="29" y="10"/>
                    <a:pt x="24" y="12"/>
                  </a:cubicBezTo>
                  <a:cubicBezTo>
                    <a:pt x="16" y="9"/>
                    <a:pt x="16" y="9"/>
                    <a:pt x="16" y="9"/>
                  </a:cubicBezTo>
                  <a:cubicBezTo>
                    <a:pt x="17" y="18"/>
                    <a:pt x="17" y="18"/>
                    <a:pt x="17" y="18"/>
                  </a:cubicBezTo>
                  <a:cubicBezTo>
                    <a:pt x="13" y="21"/>
                    <a:pt x="11" y="25"/>
                    <a:pt x="8" y="30"/>
                  </a:cubicBezTo>
                  <a:cubicBezTo>
                    <a:pt x="0" y="31"/>
                    <a:pt x="0" y="31"/>
                    <a:pt x="0" y="31"/>
                  </a:cubicBezTo>
                  <a:cubicBezTo>
                    <a:pt x="6" y="38"/>
                    <a:pt x="6" y="38"/>
                    <a:pt x="6" y="38"/>
                  </a:cubicBezTo>
                  <a:cubicBezTo>
                    <a:pt x="5" y="40"/>
                    <a:pt x="5" y="43"/>
                    <a:pt x="5" y="45"/>
                  </a:cubicBezTo>
                  <a:cubicBezTo>
                    <a:pt x="5" y="48"/>
                    <a:pt x="5" y="50"/>
                    <a:pt x="6" y="53"/>
                  </a:cubicBezTo>
                  <a:cubicBezTo>
                    <a:pt x="0" y="59"/>
                    <a:pt x="0" y="59"/>
                    <a:pt x="0" y="59"/>
                  </a:cubicBezTo>
                  <a:cubicBezTo>
                    <a:pt x="8" y="61"/>
                    <a:pt x="8" y="61"/>
                    <a:pt x="8" y="61"/>
                  </a:cubicBezTo>
                  <a:cubicBezTo>
                    <a:pt x="11" y="66"/>
                    <a:pt x="13" y="70"/>
                    <a:pt x="17" y="73"/>
                  </a:cubicBezTo>
                  <a:cubicBezTo>
                    <a:pt x="18" y="74"/>
                    <a:pt x="18" y="74"/>
                    <a:pt x="18" y="74"/>
                  </a:cubicBezTo>
                  <a:cubicBezTo>
                    <a:pt x="12" y="121"/>
                    <a:pt x="12" y="121"/>
                    <a:pt x="12" y="121"/>
                  </a:cubicBezTo>
                  <a:cubicBezTo>
                    <a:pt x="43" y="91"/>
                    <a:pt x="43" y="91"/>
                    <a:pt x="43" y="91"/>
                  </a:cubicBezTo>
                  <a:cubicBezTo>
                    <a:pt x="73" y="121"/>
                    <a:pt x="73" y="121"/>
                    <a:pt x="73" y="121"/>
                  </a:cubicBezTo>
                  <a:cubicBezTo>
                    <a:pt x="67" y="74"/>
                    <a:pt x="67" y="74"/>
                    <a:pt x="67" y="74"/>
                  </a:cubicBezTo>
                  <a:cubicBezTo>
                    <a:pt x="68" y="73"/>
                    <a:pt x="68" y="73"/>
                    <a:pt x="68" y="73"/>
                  </a:cubicBezTo>
                  <a:cubicBezTo>
                    <a:pt x="72" y="70"/>
                    <a:pt x="75" y="66"/>
                    <a:pt x="77" y="61"/>
                  </a:cubicBezTo>
                  <a:cubicBezTo>
                    <a:pt x="86" y="59"/>
                    <a:pt x="86" y="59"/>
                    <a:pt x="86" y="59"/>
                  </a:cubicBezTo>
                  <a:cubicBezTo>
                    <a:pt x="80" y="53"/>
                    <a:pt x="80" y="53"/>
                    <a:pt x="80" y="53"/>
                  </a:cubicBezTo>
                  <a:cubicBezTo>
                    <a:pt x="80" y="50"/>
                    <a:pt x="81" y="48"/>
                    <a:pt x="81"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91909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50" fill="hold"/>
                                        <p:tgtEl>
                                          <p:spTgt spid="34"/>
                                        </p:tgtEl>
                                        <p:attrNameLst>
                                          <p:attrName>ppt_w</p:attrName>
                                        </p:attrNameLst>
                                      </p:cBhvr>
                                      <p:tavLst>
                                        <p:tav tm="0">
                                          <p:val>
                                            <p:fltVal val="0"/>
                                          </p:val>
                                        </p:tav>
                                        <p:tav tm="100000">
                                          <p:val>
                                            <p:strVal val="#ppt_w"/>
                                          </p:val>
                                        </p:tav>
                                      </p:tavLst>
                                    </p:anim>
                                    <p:anim calcmode="lin" valueType="num">
                                      <p:cBhvr>
                                        <p:cTn id="8" dur="150" fill="hold"/>
                                        <p:tgtEl>
                                          <p:spTgt spid="34"/>
                                        </p:tgtEl>
                                        <p:attrNameLst>
                                          <p:attrName>ppt_h</p:attrName>
                                        </p:attrNameLst>
                                      </p:cBhvr>
                                      <p:tavLst>
                                        <p:tav tm="0">
                                          <p:val>
                                            <p:fltVal val="0"/>
                                          </p:val>
                                        </p:tav>
                                        <p:tav tm="100000">
                                          <p:val>
                                            <p:strVal val="#ppt_h"/>
                                          </p:val>
                                        </p:tav>
                                      </p:tavLst>
                                    </p:anim>
                                  </p:childTnLst>
                                </p:cTn>
                              </p:par>
                            </p:childTnLst>
                          </p:cTn>
                        </p:par>
                        <p:par>
                          <p:cTn id="9" fill="hold">
                            <p:stCondLst>
                              <p:cond delay="150"/>
                            </p:stCondLst>
                            <p:childTnLst>
                              <p:par>
                                <p:cTn id="10" presetID="6" presetClass="emph" presetSubtype="0" fill="hold" grpId="1" nodeType="afterEffect">
                                  <p:stCondLst>
                                    <p:cond delay="0"/>
                                  </p:stCondLst>
                                  <p:childTnLst>
                                    <p:animScale>
                                      <p:cBhvr>
                                        <p:cTn id="11" dur="100" fill="hold"/>
                                        <p:tgtEl>
                                          <p:spTgt spid="34"/>
                                        </p:tgtEl>
                                      </p:cBhvr>
                                      <p:by x="95000" y="95000"/>
                                    </p:animScale>
                                  </p:childTnLst>
                                </p:cTn>
                              </p:par>
                            </p:childTnLst>
                          </p:cTn>
                        </p:par>
                        <p:par>
                          <p:cTn id="12" fill="hold">
                            <p:stCondLst>
                              <p:cond delay="250"/>
                            </p:stCondLst>
                            <p:childTnLst>
                              <p:par>
                                <p:cTn id="13" presetID="23" presetClass="entr" presetSubtype="16"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150" fill="hold"/>
                                        <p:tgtEl>
                                          <p:spTgt spid="35"/>
                                        </p:tgtEl>
                                        <p:attrNameLst>
                                          <p:attrName>ppt_w</p:attrName>
                                        </p:attrNameLst>
                                      </p:cBhvr>
                                      <p:tavLst>
                                        <p:tav tm="0">
                                          <p:val>
                                            <p:fltVal val="0"/>
                                          </p:val>
                                        </p:tav>
                                        <p:tav tm="100000">
                                          <p:val>
                                            <p:strVal val="#ppt_w"/>
                                          </p:val>
                                        </p:tav>
                                      </p:tavLst>
                                    </p:anim>
                                    <p:anim calcmode="lin" valueType="num">
                                      <p:cBhvr>
                                        <p:cTn id="16" dur="150" fill="hold"/>
                                        <p:tgtEl>
                                          <p:spTgt spid="35"/>
                                        </p:tgtEl>
                                        <p:attrNameLst>
                                          <p:attrName>ppt_h</p:attrName>
                                        </p:attrNameLst>
                                      </p:cBhvr>
                                      <p:tavLst>
                                        <p:tav tm="0">
                                          <p:val>
                                            <p:fltVal val="0"/>
                                          </p:val>
                                        </p:tav>
                                        <p:tav tm="100000">
                                          <p:val>
                                            <p:strVal val="#ppt_h"/>
                                          </p:val>
                                        </p:tav>
                                      </p:tavLst>
                                    </p:anim>
                                  </p:childTnLst>
                                </p:cTn>
                              </p:par>
                            </p:childTnLst>
                          </p:cTn>
                        </p:par>
                        <p:par>
                          <p:cTn id="17" fill="hold">
                            <p:stCondLst>
                              <p:cond delay="400"/>
                            </p:stCondLst>
                            <p:childTnLst>
                              <p:par>
                                <p:cTn id="18" presetID="6" presetClass="emph" presetSubtype="0" fill="hold" grpId="1" nodeType="afterEffect">
                                  <p:stCondLst>
                                    <p:cond delay="0"/>
                                  </p:stCondLst>
                                  <p:childTnLst>
                                    <p:animScale>
                                      <p:cBhvr>
                                        <p:cTn id="19" dur="100" fill="hold"/>
                                        <p:tgtEl>
                                          <p:spTgt spid="35"/>
                                        </p:tgtEl>
                                      </p:cBhvr>
                                      <p:by x="95000" y="95000"/>
                                    </p:animScale>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p:cTn id="28" dur="150" fill="hold"/>
                                        <p:tgtEl>
                                          <p:spTgt spid="36"/>
                                        </p:tgtEl>
                                        <p:attrNameLst>
                                          <p:attrName>ppt_w</p:attrName>
                                        </p:attrNameLst>
                                      </p:cBhvr>
                                      <p:tavLst>
                                        <p:tav tm="0">
                                          <p:val>
                                            <p:fltVal val="0"/>
                                          </p:val>
                                        </p:tav>
                                        <p:tav tm="100000">
                                          <p:val>
                                            <p:strVal val="#ppt_w"/>
                                          </p:val>
                                        </p:tav>
                                      </p:tavLst>
                                    </p:anim>
                                    <p:anim calcmode="lin" valueType="num">
                                      <p:cBhvr>
                                        <p:cTn id="29" dur="150" fill="hold"/>
                                        <p:tgtEl>
                                          <p:spTgt spid="36"/>
                                        </p:tgtEl>
                                        <p:attrNameLst>
                                          <p:attrName>ppt_h</p:attrName>
                                        </p:attrNameLst>
                                      </p:cBhvr>
                                      <p:tavLst>
                                        <p:tav tm="0">
                                          <p:val>
                                            <p:fltVal val="0"/>
                                          </p:val>
                                        </p:tav>
                                        <p:tav tm="100000">
                                          <p:val>
                                            <p:strVal val="#ppt_h"/>
                                          </p:val>
                                        </p:tav>
                                      </p:tavLst>
                                    </p:anim>
                                  </p:childTnLst>
                                </p:cTn>
                              </p:par>
                            </p:childTnLst>
                          </p:cTn>
                        </p:par>
                        <p:par>
                          <p:cTn id="30" fill="hold">
                            <p:stCondLst>
                              <p:cond delay="150"/>
                            </p:stCondLst>
                            <p:childTnLst>
                              <p:par>
                                <p:cTn id="31" presetID="6" presetClass="emph" presetSubtype="0" fill="hold" nodeType="afterEffect">
                                  <p:stCondLst>
                                    <p:cond delay="0"/>
                                  </p:stCondLst>
                                  <p:childTnLst>
                                    <p:animScale>
                                      <p:cBhvr>
                                        <p:cTn id="32" dur="100" fill="hold"/>
                                        <p:tgtEl>
                                          <p:spTgt spid="36"/>
                                        </p:tgtEl>
                                      </p:cBhvr>
                                      <p:by x="95000" y="95000"/>
                                    </p:animScale>
                                  </p:childTnLst>
                                </p:cTn>
                              </p:par>
                            </p:childTnLst>
                          </p:cTn>
                        </p:par>
                        <p:par>
                          <p:cTn id="33" fill="hold">
                            <p:stCondLst>
                              <p:cond delay="250"/>
                            </p:stCondLst>
                            <p:childTnLst>
                              <p:par>
                                <p:cTn id="34" presetID="10" presetClass="entr" presetSubtype="0"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150" fill="hold"/>
                                        <p:tgtEl>
                                          <p:spTgt spid="33"/>
                                        </p:tgtEl>
                                        <p:attrNameLst>
                                          <p:attrName>ppt_w</p:attrName>
                                        </p:attrNameLst>
                                      </p:cBhvr>
                                      <p:tavLst>
                                        <p:tav tm="0">
                                          <p:val>
                                            <p:fltVal val="0"/>
                                          </p:val>
                                        </p:tav>
                                        <p:tav tm="100000">
                                          <p:val>
                                            <p:strVal val="#ppt_w"/>
                                          </p:val>
                                        </p:tav>
                                      </p:tavLst>
                                    </p:anim>
                                    <p:anim calcmode="lin" valueType="num">
                                      <p:cBhvr>
                                        <p:cTn id="42" dur="150" fill="hold"/>
                                        <p:tgtEl>
                                          <p:spTgt spid="33"/>
                                        </p:tgtEl>
                                        <p:attrNameLst>
                                          <p:attrName>ppt_h</p:attrName>
                                        </p:attrNameLst>
                                      </p:cBhvr>
                                      <p:tavLst>
                                        <p:tav tm="0">
                                          <p:val>
                                            <p:fltVal val="0"/>
                                          </p:val>
                                        </p:tav>
                                        <p:tav tm="100000">
                                          <p:val>
                                            <p:strVal val="#ppt_h"/>
                                          </p:val>
                                        </p:tav>
                                      </p:tavLst>
                                    </p:anim>
                                  </p:childTnLst>
                                </p:cTn>
                              </p:par>
                            </p:childTnLst>
                          </p:cTn>
                        </p:par>
                        <p:par>
                          <p:cTn id="43" fill="hold">
                            <p:stCondLst>
                              <p:cond delay="150"/>
                            </p:stCondLst>
                            <p:childTnLst>
                              <p:par>
                                <p:cTn id="44" presetID="6" presetClass="emph" presetSubtype="0" fill="hold" grpId="1" nodeType="afterEffect">
                                  <p:stCondLst>
                                    <p:cond delay="0"/>
                                  </p:stCondLst>
                                  <p:childTnLst>
                                    <p:animScale>
                                      <p:cBhvr>
                                        <p:cTn id="45" dur="100" fill="hold"/>
                                        <p:tgtEl>
                                          <p:spTgt spid="33"/>
                                        </p:tgtEl>
                                      </p:cBhvr>
                                      <p:by x="95000" y="95000"/>
                                    </p:animScale>
                                  </p:childTnLst>
                                </p:cTn>
                              </p:par>
                            </p:childTnLst>
                          </p:cTn>
                        </p:par>
                        <p:par>
                          <p:cTn id="46" fill="hold">
                            <p:stCondLst>
                              <p:cond delay="250"/>
                            </p:stCondLst>
                            <p:childTnLst>
                              <p:par>
                                <p:cTn id="47" presetID="10" presetClass="entr" presetSubtype="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p:cTn id="54" dur="150" fill="hold"/>
                                        <p:tgtEl>
                                          <p:spTgt spid="32"/>
                                        </p:tgtEl>
                                        <p:attrNameLst>
                                          <p:attrName>ppt_w</p:attrName>
                                        </p:attrNameLst>
                                      </p:cBhvr>
                                      <p:tavLst>
                                        <p:tav tm="0">
                                          <p:val>
                                            <p:fltVal val="0"/>
                                          </p:val>
                                        </p:tav>
                                        <p:tav tm="100000">
                                          <p:val>
                                            <p:strVal val="#ppt_w"/>
                                          </p:val>
                                        </p:tav>
                                      </p:tavLst>
                                    </p:anim>
                                    <p:anim calcmode="lin" valueType="num">
                                      <p:cBhvr>
                                        <p:cTn id="55" dur="150" fill="hold"/>
                                        <p:tgtEl>
                                          <p:spTgt spid="32"/>
                                        </p:tgtEl>
                                        <p:attrNameLst>
                                          <p:attrName>ppt_h</p:attrName>
                                        </p:attrNameLst>
                                      </p:cBhvr>
                                      <p:tavLst>
                                        <p:tav tm="0">
                                          <p:val>
                                            <p:fltVal val="0"/>
                                          </p:val>
                                        </p:tav>
                                        <p:tav tm="100000">
                                          <p:val>
                                            <p:strVal val="#ppt_h"/>
                                          </p:val>
                                        </p:tav>
                                      </p:tavLst>
                                    </p:anim>
                                  </p:childTnLst>
                                </p:cTn>
                              </p:par>
                            </p:childTnLst>
                          </p:cTn>
                        </p:par>
                        <p:par>
                          <p:cTn id="56" fill="hold">
                            <p:stCondLst>
                              <p:cond delay="150"/>
                            </p:stCondLst>
                            <p:childTnLst>
                              <p:par>
                                <p:cTn id="57" presetID="6" presetClass="emph" presetSubtype="0" fill="hold" grpId="1" nodeType="afterEffect">
                                  <p:stCondLst>
                                    <p:cond delay="0"/>
                                  </p:stCondLst>
                                  <p:childTnLst>
                                    <p:animScale>
                                      <p:cBhvr>
                                        <p:cTn id="58" dur="100" fill="hold"/>
                                        <p:tgtEl>
                                          <p:spTgt spid="32"/>
                                        </p:tgtEl>
                                      </p:cBhvr>
                                      <p:by x="95000" y="95000"/>
                                    </p:animScale>
                                  </p:childTnLst>
                                </p:cTn>
                              </p:par>
                            </p:childTnLst>
                          </p:cTn>
                        </p:par>
                        <p:par>
                          <p:cTn id="59" fill="hold">
                            <p:stCondLst>
                              <p:cond delay="250"/>
                            </p:stCondLst>
                            <p:childTnLst>
                              <p:par>
                                <p:cTn id="60" presetID="10" presetClass="entr" presetSubtype="0"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animBg="1"/>
      <p:bldP spid="32" grpId="1" animBg="1"/>
      <p:bldP spid="33" grpId="0" animBg="1"/>
      <p:bldP spid="33" grpId="1" animBg="1"/>
      <p:bldP spid="34" grpId="0" animBg="1"/>
      <p:bldP spid="34" grpId="1" animBg="1"/>
      <p:bldP spid="35" grpId="0" animBg="1"/>
      <p:bldP spid="3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 bemannar vården på ett engagerat sätt</a:t>
            </a:r>
            <a:endParaRPr lang="sv-SE" dirty="0"/>
          </a:p>
        </p:txBody>
      </p:sp>
      <p:sp>
        <p:nvSpPr>
          <p:cNvPr id="4" name="Platshållare för datum 3"/>
          <p:cNvSpPr>
            <a:spLocks noGrp="1"/>
          </p:cNvSpPr>
          <p:nvPr>
            <p:ph type="dt" sz="half" idx="2"/>
          </p:nvPr>
        </p:nvSpPr>
        <p:spPr/>
        <p:txBody>
          <a:bodyPr/>
          <a:lstStyle/>
          <a:p>
            <a:fld id="{F7A38102-D686-4C30-8174-7F43ECD6CC8D}" type="datetime1">
              <a:rPr lang="sv-SE" smtClean="0"/>
              <a:pPr/>
              <a:t>2016-04-25</a:t>
            </a:fld>
            <a:endParaRPr lang="sv-SE"/>
          </a:p>
        </p:txBody>
      </p:sp>
      <p:sp>
        <p:nvSpPr>
          <p:cNvPr id="5" name="Platshållare för bildnummer 4"/>
          <p:cNvSpPr>
            <a:spLocks noGrp="1"/>
          </p:cNvSpPr>
          <p:nvPr>
            <p:ph type="sldNum" sz="quarter" idx="4"/>
          </p:nvPr>
        </p:nvSpPr>
        <p:spPr/>
        <p:txBody>
          <a:bodyPr/>
          <a:lstStyle/>
          <a:p>
            <a:fld id="{69B91339-51B8-4691-AC3E-0AFE781C7DDB}" type="slidenum">
              <a:rPr lang="sv-SE" smtClean="0"/>
              <a:pPr/>
              <a:t>7</a:t>
            </a:fld>
            <a:endParaRPr lang="sv-SE"/>
          </a:p>
        </p:txBody>
      </p:sp>
      <p:cxnSp>
        <p:nvCxnSpPr>
          <p:cNvPr id="84" name="Rak 83"/>
          <p:cNvCxnSpPr/>
          <p:nvPr/>
        </p:nvCxnSpPr>
        <p:spPr>
          <a:xfrm>
            <a:off x="0" y="3217540"/>
            <a:ext cx="808482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1" name="Rak 120"/>
          <p:cNvCxnSpPr/>
          <p:nvPr/>
        </p:nvCxnSpPr>
        <p:spPr>
          <a:xfrm>
            <a:off x="-102870" y="3217540"/>
            <a:ext cx="934974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23" name="Grupp 122"/>
          <p:cNvGrpSpPr/>
          <p:nvPr/>
        </p:nvGrpSpPr>
        <p:grpSpPr>
          <a:xfrm>
            <a:off x="642788" y="1993404"/>
            <a:ext cx="1681123" cy="654211"/>
            <a:chOff x="613430" y="2537459"/>
            <a:chExt cx="1681123" cy="654211"/>
          </a:xfrm>
        </p:grpSpPr>
        <p:sp>
          <p:nvSpPr>
            <p:cNvPr id="15" name="textruta 14"/>
            <p:cNvSpPr txBox="1"/>
            <p:nvPr/>
          </p:nvSpPr>
          <p:spPr>
            <a:xfrm>
              <a:off x="1339035" y="2647920"/>
              <a:ext cx="955518" cy="430887"/>
            </a:xfrm>
            <a:prstGeom prst="rect">
              <a:avLst/>
            </a:prstGeom>
            <a:noFill/>
          </p:spPr>
          <p:txBody>
            <a:bodyPr wrap="none" lIns="0" tIns="0" rIns="0" bIns="0" rtlCol="0" anchor="ctr">
              <a:spAutoFit/>
            </a:bodyPr>
            <a:lstStyle/>
            <a:p>
              <a:r>
                <a:rPr lang="sv-SE" sz="1400" dirty="0" smtClean="0">
                  <a:solidFill>
                    <a:schemeClr val="tx1">
                      <a:lumMod val="75000"/>
                      <a:lumOff val="25000"/>
                    </a:schemeClr>
                  </a:solidFill>
                </a:rPr>
                <a:t>Styr din egen</a:t>
              </a:r>
              <a:br>
                <a:rPr lang="sv-SE" sz="1400" dirty="0" smtClean="0">
                  <a:solidFill>
                    <a:schemeClr val="tx1">
                      <a:lumMod val="75000"/>
                      <a:lumOff val="25000"/>
                    </a:schemeClr>
                  </a:solidFill>
                </a:rPr>
              </a:br>
              <a:r>
                <a:rPr lang="sv-SE" sz="1400" dirty="0" smtClean="0">
                  <a:solidFill>
                    <a:schemeClr val="tx1">
                      <a:lumMod val="75000"/>
                      <a:lumOff val="25000"/>
                    </a:schemeClr>
                  </a:solidFill>
                </a:rPr>
                <a:t>arbetstid</a:t>
              </a:r>
              <a:endParaRPr lang="sv-SE" sz="1400" dirty="0">
                <a:solidFill>
                  <a:schemeClr val="tx1">
                    <a:lumMod val="75000"/>
                    <a:lumOff val="25000"/>
                  </a:schemeClr>
                </a:solidFill>
              </a:endParaRPr>
            </a:p>
          </p:txBody>
        </p:sp>
        <p:grpSp>
          <p:nvGrpSpPr>
            <p:cNvPr id="106" name="Grupp 105"/>
            <p:cNvGrpSpPr/>
            <p:nvPr/>
          </p:nvGrpSpPr>
          <p:grpSpPr>
            <a:xfrm>
              <a:off x="613430" y="2537459"/>
              <a:ext cx="654214" cy="654211"/>
              <a:chOff x="4737100" y="4078288"/>
              <a:chExt cx="382588" cy="382587"/>
            </a:xfrm>
            <a:solidFill>
              <a:schemeClr val="accent3"/>
            </a:solidFill>
          </p:grpSpPr>
          <p:sp>
            <p:nvSpPr>
              <p:cNvPr id="107" name="Freeform 7"/>
              <p:cNvSpPr>
                <a:spLocks noEditPoints="1"/>
              </p:cNvSpPr>
              <p:nvPr/>
            </p:nvSpPr>
            <p:spPr bwMode="auto">
              <a:xfrm>
                <a:off x="4737100" y="4078288"/>
                <a:ext cx="382588" cy="382587"/>
              </a:xfrm>
              <a:custGeom>
                <a:avLst/>
                <a:gdLst>
                  <a:gd name="T0" fmla="*/ 51 w 102"/>
                  <a:gd name="T1" fmla="*/ 0 h 102"/>
                  <a:gd name="T2" fmla="*/ 0 w 102"/>
                  <a:gd name="T3" fmla="*/ 51 h 102"/>
                  <a:gd name="T4" fmla="*/ 51 w 102"/>
                  <a:gd name="T5" fmla="*/ 102 h 102"/>
                  <a:gd name="T6" fmla="*/ 102 w 102"/>
                  <a:gd name="T7" fmla="*/ 51 h 102"/>
                  <a:gd name="T8" fmla="*/ 51 w 102"/>
                  <a:gd name="T9" fmla="*/ 0 h 102"/>
                  <a:gd name="T10" fmla="*/ 51 w 102"/>
                  <a:gd name="T11" fmla="*/ 14 h 102"/>
                  <a:gd name="T12" fmla="*/ 88 w 102"/>
                  <a:gd name="T13" fmla="*/ 51 h 102"/>
                  <a:gd name="T14" fmla="*/ 51 w 102"/>
                  <a:gd name="T15" fmla="*/ 87 h 102"/>
                  <a:gd name="T16" fmla="*/ 15 w 102"/>
                  <a:gd name="T17" fmla="*/ 51 h 102"/>
                  <a:gd name="T18" fmla="*/ 51 w 102"/>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2">
                    <a:moveTo>
                      <a:pt x="51" y="0"/>
                    </a:moveTo>
                    <a:cubicBezTo>
                      <a:pt x="23" y="0"/>
                      <a:pt x="0" y="22"/>
                      <a:pt x="0" y="51"/>
                    </a:cubicBezTo>
                    <a:cubicBezTo>
                      <a:pt x="0" y="79"/>
                      <a:pt x="23" y="102"/>
                      <a:pt x="51" y="102"/>
                    </a:cubicBezTo>
                    <a:cubicBezTo>
                      <a:pt x="80" y="102"/>
                      <a:pt x="102" y="79"/>
                      <a:pt x="102" y="51"/>
                    </a:cubicBezTo>
                    <a:cubicBezTo>
                      <a:pt x="102" y="22"/>
                      <a:pt x="80" y="0"/>
                      <a:pt x="51" y="0"/>
                    </a:cubicBezTo>
                    <a:moveTo>
                      <a:pt x="51" y="14"/>
                    </a:moveTo>
                    <a:cubicBezTo>
                      <a:pt x="71" y="14"/>
                      <a:pt x="88" y="31"/>
                      <a:pt x="88" y="51"/>
                    </a:cubicBezTo>
                    <a:cubicBezTo>
                      <a:pt x="88" y="70"/>
                      <a:pt x="71" y="87"/>
                      <a:pt x="51" y="87"/>
                    </a:cubicBezTo>
                    <a:cubicBezTo>
                      <a:pt x="31" y="87"/>
                      <a:pt x="15" y="70"/>
                      <a:pt x="15" y="51"/>
                    </a:cubicBezTo>
                    <a:cubicBezTo>
                      <a:pt x="15" y="31"/>
                      <a:pt x="31" y="14"/>
                      <a:pt x="51" y="14"/>
                    </a:cubicBezTo>
                  </a:path>
                </a:pathLst>
              </a:custGeom>
              <a:grpFill/>
              <a:ln>
                <a:noFill/>
              </a:ln>
            </p:spPr>
            <p:txBody>
              <a:bodyPr vert="horz" wrap="square" lIns="91440" tIns="45720" rIns="91440" bIns="45720" numCol="1" anchor="t" anchorCtr="0" compatLnSpc="1">
                <a:prstTxWarp prst="textNoShape">
                  <a:avLst/>
                </a:prstTxWarp>
              </a:bodyPr>
              <a:lstStyle/>
              <a:p>
                <a:endParaRPr lang="sv-SE"/>
              </a:p>
            </p:txBody>
          </p:sp>
          <p:sp>
            <p:nvSpPr>
              <p:cNvPr id="108" name="Freeform 8"/>
              <p:cNvSpPr>
                <a:spLocks/>
              </p:cNvSpPr>
              <p:nvPr/>
            </p:nvSpPr>
            <p:spPr bwMode="auto">
              <a:xfrm>
                <a:off x="4916488" y="4178300"/>
                <a:ext cx="30163" cy="87312"/>
              </a:xfrm>
              <a:custGeom>
                <a:avLst/>
                <a:gdLst>
                  <a:gd name="T0" fmla="*/ 4 w 8"/>
                  <a:gd name="T1" fmla="*/ 23 h 23"/>
                  <a:gd name="T2" fmla="*/ 0 w 8"/>
                  <a:gd name="T3" fmla="*/ 19 h 23"/>
                  <a:gd name="T4" fmla="*/ 0 w 8"/>
                  <a:gd name="T5" fmla="*/ 4 h 23"/>
                  <a:gd name="T6" fmla="*/ 4 w 8"/>
                  <a:gd name="T7" fmla="*/ 0 h 23"/>
                  <a:gd name="T8" fmla="*/ 8 w 8"/>
                  <a:gd name="T9" fmla="*/ 4 h 23"/>
                  <a:gd name="T10" fmla="*/ 8 w 8"/>
                  <a:gd name="T11" fmla="*/ 19 h 23"/>
                  <a:gd name="T12" fmla="*/ 4 w 8"/>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8" h="23">
                    <a:moveTo>
                      <a:pt x="4" y="23"/>
                    </a:moveTo>
                    <a:cubicBezTo>
                      <a:pt x="2" y="23"/>
                      <a:pt x="0" y="21"/>
                      <a:pt x="0" y="19"/>
                    </a:cubicBezTo>
                    <a:cubicBezTo>
                      <a:pt x="0" y="4"/>
                      <a:pt x="0" y="4"/>
                      <a:pt x="0" y="4"/>
                    </a:cubicBezTo>
                    <a:cubicBezTo>
                      <a:pt x="0" y="2"/>
                      <a:pt x="2" y="0"/>
                      <a:pt x="4" y="0"/>
                    </a:cubicBezTo>
                    <a:cubicBezTo>
                      <a:pt x="6" y="0"/>
                      <a:pt x="8" y="2"/>
                      <a:pt x="8" y="4"/>
                    </a:cubicBezTo>
                    <a:cubicBezTo>
                      <a:pt x="8" y="19"/>
                      <a:pt x="8" y="19"/>
                      <a:pt x="8" y="19"/>
                    </a:cubicBezTo>
                    <a:cubicBezTo>
                      <a:pt x="8" y="21"/>
                      <a:pt x="6" y="23"/>
                      <a:pt x="4" y="23"/>
                    </a:cubicBezTo>
                  </a:path>
                </a:pathLst>
              </a:custGeom>
              <a:grpFill/>
              <a:ln>
                <a:noFill/>
              </a:ln>
            </p:spPr>
            <p:txBody>
              <a:bodyPr vert="horz" wrap="square" lIns="91440" tIns="45720" rIns="91440" bIns="45720" numCol="1" anchor="t" anchorCtr="0" compatLnSpc="1">
                <a:prstTxWarp prst="textNoShape">
                  <a:avLst/>
                </a:prstTxWarp>
              </a:bodyPr>
              <a:lstStyle/>
              <a:p>
                <a:endParaRPr lang="sv-SE"/>
              </a:p>
            </p:txBody>
          </p:sp>
          <p:sp>
            <p:nvSpPr>
              <p:cNvPr id="109" name="Freeform 9"/>
              <p:cNvSpPr>
                <a:spLocks/>
              </p:cNvSpPr>
              <p:nvPr/>
            </p:nvSpPr>
            <p:spPr bwMode="auto">
              <a:xfrm>
                <a:off x="4916488" y="4235450"/>
                <a:ext cx="101600" cy="82550"/>
              </a:xfrm>
              <a:custGeom>
                <a:avLst/>
                <a:gdLst>
                  <a:gd name="T0" fmla="*/ 23 w 27"/>
                  <a:gd name="T1" fmla="*/ 22 h 22"/>
                  <a:gd name="T2" fmla="*/ 20 w 27"/>
                  <a:gd name="T3" fmla="*/ 22 h 22"/>
                  <a:gd name="T4" fmla="*/ 2 w 27"/>
                  <a:gd name="T5" fmla="*/ 7 h 22"/>
                  <a:gd name="T6" fmla="*/ 1 w 27"/>
                  <a:gd name="T7" fmla="*/ 2 h 22"/>
                  <a:gd name="T8" fmla="*/ 6 w 27"/>
                  <a:gd name="T9" fmla="*/ 1 h 22"/>
                  <a:gd name="T10" fmla="*/ 25 w 27"/>
                  <a:gd name="T11" fmla="*/ 16 h 22"/>
                  <a:gd name="T12" fmla="*/ 26 w 27"/>
                  <a:gd name="T13" fmla="*/ 21 h 22"/>
                  <a:gd name="T14" fmla="*/ 23 w 2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2">
                    <a:moveTo>
                      <a:pt x="23" y="22"/>
                    </a:moveTo>
                    <a:cubicBezTo>
                      <a:pt x="22" y="22"/>
                      <a:pt x="21" y="22"/>
                      <a:pt x="20" y="22"/>
                    </a:cubicBezTo>
                    <a:cubicBezTo>
                      <a:pt x="2" y="7"/>
                      <a:pt x="2" y="7"/>
                      <a:pt x="2" y="7"/>
                    </a:cubicBezTo>
                    <a:cubicBezTo>
                      <a:pt x="0" y="6"/>
                      <a:pt x="0" y="3"/>
                      <a:pt x="1" y="2"/>
                    </a:cubicBezTo>
                    <a:cubicBezTo>
                      <a:pt x="2" y="0"/>
                      <a:pt x="5" y="0"/>
                      <a:pt x="6" y="1"/>
                    </a:cubicBezTo>
                    <a:cubicBezTo>
                      <a:pt x="25" y="16"/>
                      <a:pt x="25" y="16"/>
                      <a:pt x="25" y="16"/>
                    </a:cubicBezTo>
                    <a:cubicBezTo>
                      <a:pt x="27" y="17"/>
                      <a:pt x="27" y="19"/>
                      <a:pt x="26" y="21"/>
                    </a:cubicBezTo>
                    <a:cubicBezTo>
                      <a:pt x="25" y="22"/>
                      <a:pt x="24" y="22"/>
                      <a:pt x="23" y="22"/>
                    </a:cubicBezTo>
                  </a:path>
                </a:pathLst>
              </a:custGeom>
              <a:grpFill/>
              <a:ln>
                <a:noFill/>
              </a:ln>
            </p:spPr>
            <p:txBody>
              <a:bodyPr vert="horz" wrap="square" lIns="91440" tIns="45720" rIns="91440" bIns="45720" numCol="1" anchor="t" anchorCtr="0" compatLnSpc="1">
                <a:prstTxWarp prst="textNoShape">
                  <a:avLst/>
                </a:prstTxWarp>
              </a:bodyPr>
              <a:lstStyle/>
              <a:p>
                <a:endParaRPr lang="sv-SE"/>
              </a:p>
            </p:txBody>
          </p:sp>
        </p:grpSp>
      </p:grpSp>
      <p:sp>
        <p:nvSpPr>
          <p:cNvPr id="130" name="Båge 129"/>
          <p:cNvSpPr/>
          <p:nvPr/>
        </p:nvSpPr>
        <p:spPr>
          <a:xfrm rot="5400000">
            <a:off x="-254886" y="1993404"/>
            <a:ext cx="1224136" cy="1224136"/>
          </a:xfrm>
          <a:prstGeom prst="arc">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nvGrpSpPr>
          <p:cNvPr id="125" name="Grupp 124"/>
          <p:cNvGrpSpPr/>
          <p:nvPr/>
        </p:nvGrpSpPr>
        <p:grpSpPr>
          <a:xfrm>
            <a:off x="2883482" y="2037620"/>
            <a:ext cx="2350350" cy="636432"/>
            <a:chOff x="2877227" y="2545080"/>
            <a:chExt cx="2350350" cy="636432"/>
          </a:xfrm>
        </p:grpSpPr>
        <p:sp>
          <p:nvSpPr>
            <p:cNvPr id="27" name="textruta 26"/>
            <p:cNvSpPr txBox="1"/>
            <p:nvPr/>
          </p:nvSpPr>
          <p:spPr>
            <a:xfrm>
              <a:off x="3603093" y="2647920"/>
              <a:ext cx="1624484" cy="430887"/>
            </a:xfrm>
            <a:prstGeom prst="rect">
              <a:avLst/>
            </a:prstGeom>
            <a:noFill/>
          </p:spPr>
          <p:txBody>
            <a:bodyPr wrap="none" lIns="0" tIns="0" rIns="0" bIns="0" rtlCol="0" anchor="ctr">
              <a:spAutoFit/>
            </a:bodyPr>
            <a:lstStyle/>
            <a:p>
              <a:pPr lvl="0"/>
              <a:r>
                <a:rPr lang="sv-SE" sz="1400" dirty="0">
                  <a:solidFill>
                    <a:schemeClr val="tx1">
                      <a:lumMod val="75000"/>
                      <a:lumOff val="25000"/>
                    </a:schemeClr>
                  </a:solidFill>
                </a:rPr>
                <a:t>Bra lön och </a:t>
              </a:r>
              <a:r>
                <a:rPr lang="sv-SE" sz="1400" dirty="0" smtClean="0">
                  <a:solidFill>
                    <a:schemeClr val="tx1">
                      <a:lumMod val="75000"/>
                      <a:lumOff val="25000"/>
                    </a:schemeClr>
                  </a:solidFill>
                </a:rPr>
                <a:t>villkor</a:t>
              </a:r>
            </a:p>
            <a:p>
              <a:pPr lvl="0"/>
              <a:r>
                <a:rPr lang="sv-SE" sz="1400" dirty="0">
                  <a:solidFill>
                    <a:schemeClr val="tx1">
                      <a:lumMod val="75000"/>
                      <a:lumOff val="25000"/>
                    </a:schemeClr>
                  </a:solidFill>
                </a:rPr>
                <a:t>k</a:t>
              </a:r>
              <a:r>
                <a:rPr lang="sv-SE" sz="1400" dirty="0" smtClean="0">
                  <a:solidFill>
                    <a:schemeClr val="tx1">
                      <a:lumMod val="75000"/>
                      <a:lumOff val="25000"/>
                    </a:schemeClr>
                  </a:solidFill>
                </a:rPr>
                <a:t>ollektivavtal, pension</a:t>
              </a:r>
              <a:endParaRPr lang="sv-SE" sz="1400" dirty="0">
                <a:solidFill>
                  <a:schemeClr val="tx1">
                    <a:lumMod val="75000"/>
                    <a:lumOff val="25000"/>
                  </a:schemeClr>
                </a:solidFill>
              </a:endParaRPr>
            </a:p>
          </p:txBody>
        </p:sp>
        <p:grpSp>
          <p:nvGrpSpPr>
            <p:cNvPr id="104" name="Grupp 103"/>
            <p:cNvGrpSpPr/>
            <p:nvPr/>
          </p:nvGrpSpPr>
          <p:grpSpPr>
            <a:xfrm flipH="1">
              <a:off x="2877227" y="2545080"/>
              <a:ext cx="648910" cy="636432"/>
              <a:chOff x="1581151" y="4589463"/>
              <a:chExt cx="412749" cy="404812"/>
            </a:xfrm>
            <a:solidFill>
              <a:schemeClr val="accent3"/>
            </a:solidFill>
          </p:grpSpPr>
          <p:sp>
            <p:nvSpPr>
              <p:cNvPr id="102" name="Freeform 6"/>
              <p:cNvSpPr>
                <a:spLocks noEditPoints="1"/>
              </p:cNvSpPr>
              <p:nvPr/>
            </p:nvSpPr>
            <p:spPr bwMode="auto">
              <a:xfrm>
                <a:off x="1712913" y="4589463"/>
                <a:ext cx="123825" cy="120650"/>
              </a:xfrm>
              <a:custGeom>
                <a:avLst/>
                <a:gdLst>
                  <a:gd name="T0" fmla="*/ 16 w 33"/>
                  <a:gd name="T1" fmla="*/ 3 h 32"/>
                  <a:gd name="T2" fmla="*/ 29 w 33"/>
                  <a:gd name="T3" fmla="*/ 16 h 32"/>
                  <a:gd name="T4" fmla="*/ 16 w 33"/>
                  <a:gd name="T5" fmla="*/ 28 h 32"/>
                  <a:gd name="T6" fmla="*/ 4 w 33"/>
                  <a:gd name="T7" fmla="*/ 16 h 32"/>
                  <a:gd name="T8" fmla="*/ 16 w 33"/>
                  <a:gd name="T9" fmla="*/ 3 h 32"/>
                  <a:gd name="T10" fmla="*/ 16 w 33"/>
                  <a:gd name="T11" fmla="*/ 32 h 32"/>
                  <a:gd name="T12" fmla="*/ 33 w 33"/>
                  <a:gd name="T13" fmla="*/ 16 h 32"/>
                  <a:gd name="T14" fmla="*/ 16 w 33"/>
                  <a:gd name="T15" fmla="*/ 0 h 32"/>
                  <a:gd name="T16" fmla="*/ 0 w 33"/>
                  <a:gd name="T17" fmla="*/ 16 h 32"/>
                  <a:gd name="T18" fmla="*/ 16 w 33"/>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3"/>
                    </a:moveTo>
                    <a:cubicBezTo>
                      <a:pt x="23" y="3"/>
                      <a:pt x="29" y="9"/>
                      <a:pt x="29" y="16"/>
                    </a:cubicBezTo>
                    <a:cubicBezTo>
                      <a:pt x="29" y="22"/>
                      <a:pt x="23" y="28"/>
                      <a:pt x="16" y="28"/>
                    </a:cubicBezTo>
                    <a:cubicBezTo>
                      <a:pt x="10" y="28"/>
                      <a:pt x="4" y="23"/>
                      <a:pt x="4" y="16"/>
                    </a:cubicBezTo>
                    <a:cubicBezTo>
                      <a:pt x="4" y="9"/>
                      <a:pt x="9" y="3"/>
                      <a:pt x="16" y="3"/>
                    </a:cubicBezTo>
                    <a:moveTo>
                      <a:pt x="16" y="32"/>
                    </a:moveTo>
                    <a:cubicBezTo>
                      <a:pt x="25" y="32"/>
                      <a:pt x="33" y="25"/>
                      <a:pt x="33" y="16"/>
                    </a:cubicBezTo>
                    <a:cubicBezTo>
                      <a:pt x="33" y="7"/>
                      <a:pt x="25" y="0"/>
                      <a:pt x="16" y="0"/>
                    </a:cubicBezTo>
                    <a:cubicBezTo>
                      <a:pt x="8" y="0"/>
                      <a:pt x="0" y="7"/>
                      <a:pt x="0" y="16"/>
                    </a:cubicBezTo>
                    <a:cubicBezTo>
                      <a:pt x="0" y="24"/>
                      <a:pt x="7" y="32"/>
                      <a:pt x="16"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3" name="Freeform 7"/>
              <p:cNvSpPr>
                <a:spLocks noEditPoints="1"/>
              </p:cNvSpPr>
              <p:nvPr/>
            </p:nvSpPr>
            <p:spPr bwMode="auto">
              <a:xfrm>
                <a:off x="1581151" y="4721225"/>
                <a:ext cx="412749" cy="273050"/>
              </a:xfrm>
              <a:custGeom>
                <a:avLst/>
                <a:gdLst>
                  <a:gd name="T0" fmla="*/ 34 w 110"/>
                  <a:gd name="T1" fmla="*/ 24 h 73"/>
                  <a:gd name="T2" fmla="*/ 24 w 110"/>
                  <a:gd name="T3" fmla="*/ 13 h 73"/>
                  <a:gd name="T4" fmla="*/ 21 w 110"/>
                  <a:gd name="T5" fmla="*/ 10 h 73"/>
                  <a:gd name="T6" fmla="*/ 35 w 110"/>
                  <a:gd name="T7" fmla="*/ 7 h 73"/>
                  <a:gd name="T8" fmla="*/ 40 w 110"/>
                  <a:gd name="T9" fmla="*/ 11 h 73"/>
                  <a:gd name="T10" fmla="*/ 21 w 110"/>
                  <a:gd name="T11" fmla="*/ 32 h 73"/>
                  <a:gd name="T12" fmla="*/ 21 w 110"/>
                  <a:gd name="T13" fmla="*/ 27 h 73"/>
                  <a:gd name="T14" fmla="*/ 21 w 110"/>
                  <a:gd name="T15" fmla="*/ 32 h 73"/>
                  <a:gd name="T16" fmla="*/ 103 w 110"/>
                  <a:gd name="T17" fmla="*/ 32 h 73"/>
                  <a:gd name="T18" fmla="*/ 104 w 110"/>
                  <a:gd name="T19" fmla="*/ 38 h 73"/>
                  <a:gd name="T20" fmla="*/ 99 w 110"/>
                  <a:gd name="T21" fmla="*/ 36 h 73"/>
                  <a:gd name="T22" fmla="*/ 94 w 110"/>
                  <a:gd name="T23" fmla="*/ 31 h 73"/>
                  <a:gd name="T24" fmla="*/ 75 w 110"/>
                  <a:gd name="T25" fmla="*/ 6 h 73"/>
                  <a:gd name="T26" fmla="*/ 36 w 110"/>
                  <a:gd name="T27" fmla="*/ 3 h 73"/>
                  <a:gd name="T28" fmla="*/ 18 w 110"/>
                  <a:gd name="T29" fmla="*/ 8 h 73"/>
                  <a:gd name="T30" fmla="*/ 19 w 110"/>
                  <a:gd name="T31" fmla="*/ 15 h 73"/>
                  <a:gd name="T32" fmla="*/ 10 w 110"/>
                  <a:gd name="T33" fmla="*/ 30 h 73"/>
                  <a:gd name="T34" fmla="*/ 1 w 110"/>
                  <a:gd name="T35" fmla="*/ 35 h 73"/>
                  <a:gd name="T36" fmla="*/ 8 w 110"/>
                  <a:gd name="T37" fmla="*/ 53 h 73"/>
                  <a:gd name="T38" fmla="*/ 18 w 110"/>
                  <a:gd name="T39" fmla="*/ 54 h 73"/>
                  <a:gd name="T40" fmla="*/ 24 w 110"/>
                  <a:gd name="T41" fmla="*/ 46 h 73"/>
                  <a:gd name="T42" fmla="*/ 22 w 110"/>
                  <a:gd name="T43" fmla="*/ 56 h 73"/>
                  <a:gd name="T44" fmla="*/ 27 w 110"/>
                  <a:gd name="T45" fmla="*/ 73 h 73"/>
                  <a:gd name="T46" fmla="*/ 42 w 110"/>
                  <a:gd name="T47" fmla="*/ 73 h 73"/>
                  <a:gd name="T48" fmla="*/ 47 w 110"/>
                  <a:gd name="T49" fmla="*/ 66 h 73"/>
                  <a:gd name="T50" fmla="*/ 59 w 110"/>
                  <a:gd name="T51" fmla="*/ 65 h 73"/>
                  <a:gd name="T52" fmla="*/ 65 w 110"/>
                  <a:gd name="T53" fmla="*/ 72 h 73"/>
                  <a:gd name="T54" fmla="*/ 81 w 110"/>
                  <a:gd name="T55" fmla="*/ 73 h 73"/>
                  <a:gd name="T56" fmla="*/ 83 w 110"/>
                  <a:gd name="T57" fmla="*/ 71 h 73"/>
                  <a:gd name="T58" fmla="*/ 88 w 110"/>
                  <a:gd name="T59" fmla="*/ 50 h 73"/>
                  <a:gd name="T60" fmla="*/ 94 w 110"/>
                  <a:gd name="T61" fmla="*/ 36 h 73"/>
                  <a:gd name="T62" fmla="*/ 99 w 110"/>
                  <a:gd name="T63" fmla="*/ 41 h 73"/>
                  <a:gd name="T64" fmla="*/ 109 w 110"/>
                  <a:gd name="T65"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73">
                    <a:moveTo>
                      <a:pt x="40" y="14"/>
                    </a:moveTo>
                    <a:cubicBezTo>
                      <a:pt x="39" y="18"/>
                      <a:pt x="37" y="21"/>
                      <a:pt x="34" y="24"/>
                    </a:cubicBezTo>
                    <a:cubicBezTo>
                      <a:pt x="34" y="22"/>
                      <a:pt x="33" y="21"/>
                      <a:pt x="32" y="19"/>
                    </a:cubicBezTo>
                    <a:cubicBezTo>
                      <a:pt x="30" y="16"/>
                      <a:pt x="27" y="14"/>
                      <a:pt x="24" y="13"/>
                    </a:cubicBezTo>
                    <a:cubicBezTo>
                      <a:pt x="23" y="13"/>
                      <a:pt x="22" y="13"/>
                      <a:pt x="21" y="12"/>
                    </a:cubicBezTo>
                    <a:cubicBezTo>
                      <a:pt x="19" y="12"/>
                      <a:pt x="19" y="11"/>
                      <a:pt x="21" y="10"/>
                    </a:cubicBezTo>
                    <a:cubicBezTo>
                      <a:pt x="21" y="10"/>
                      <a:pt x="21" y="10"/>
                      <a:pt x="22" y="9"/>
                    </a:cubicBezTo>
                    <a:cubicBezTo>
                      <a:pt x="26" y="7"/>
                      <a:pt x="30" y="6"/>
                      <a:pt x="35" y="7"/>
                    </a:cubicBezTo>
                    <a:cubicBezTo>
                      <a:pt x="36" y="7"/>
                      <a:pt x="37" y="7"/>
                      <a:pt x="38" y="7"/>
                    </a:cubicBezTo>
                    <a:cubicBezTo>
                      <a:pt x="39" y="8"/>
                      <a:pt x="40" y="9"/>
                      <a:pt x="40" y="11"/>
                    </a:cubicBezTo>
                    <a:cubicBezTo>
                      <a:pt x="40" y="12"/>
                      <a:pt x="40" y="13"/>
                      <a:pt x="40" y="14"/>
                    </a:cubicBezTo>
                    <a:moveTo>
                      <a:pt x="21" y="32"/>
                    </a:moveTo>
                    <a:cubicBezTo>
                      <a:pt x="20" y="32"/>
                      <a:pt x="19" y="31"/>
                      <a:pt x="19" y="30"/>
                    </a:cubicBezTo>
                    <a:cubicBezTo>
                      <a:pt x="19" y="28"/>
                      <a:pt x="20" y="27"/>
                      <a:pt x="21" y="27"/>
                    </a:cubicBezTo>
                    <a:cubicBezTo>
                      <a:pt x="23" y="27"/>
                      <a:pt x="24" y="28"/>
                      <a:pt x="24" y="30"/>
                    </a:cubicBezTo>
                    <a:cubicBezTo>
                      <a:pt x="24" y="31"/>
                      <a:pt x="23" y="32"/>
                      <a:pt x="21" y="32"/>
                    </a:cubicBezTo>
                    <a:moveTo>
                      <a:pt x="105" y="28"/>
                    </a:moveTo>
                    <a:cubicBezTo>
                      <a:pt x="104" y="29"/>
                      <a:pt x="104" y="31"/>
                      <a:pt x="103" y="32"/>
                    </a:cubicBezTo>
                    <a:cubicBezTo>
                      <a:pt x="104" y="32"/>
                      <a:pt x="106" y="33"/>
                      <a:pt x="106" y="34"/>
                    </a:cubicBezTo>
                    <a:cubicBezTo>
                      <a:pt x="106" y="36"/>
                      <a:pt x="105" y="37"/>
                      <a:pt x="104" y="38"/>
                    </a:cubicBezTo>
                    <a:cubicBezTo>
                      <a:pt x="103" y="39"/>
                      <a:pt x="102" y="39"/>
                      <a:pt x="101" y="38"/>
                    </a:cubicBezTo>
                    <a:cubicBezTo>
                      <a:pt x="100" y="37"/>
                      <a:pt x="99" y="37"/>
                      <a:pt x="99" y="36"/>
                    </a:cubicBezTo>
                    <a:cubicBezTo>
                      <a:pt x="97" y="35"/>
                      <a:pt x="96" y="34"/>
                      <a:pt x="94" y="32"/>
                    </a:cubicBezTo>
                    <a:cubicBezTo>
                      <a:pt x="94" y="32"/>
                      <a:pt x="94" y="32"/>
                      <a:pt x="94" y="31"/>
                    </a:cubicBezTo>
                    <a:cubicBezTo>
                      <a:pt x="93" y="29"/>
                      <a:pt x="93" y="27"/>
                      <a:pt x="92" y="25"/>
                    </a:cubicBezTo>
                    <a:cubicBezTo>
                      <a:pt x="89" y="17"/>
                      <a:pt x="83" y="11"/>
                      <a:pt x="75" y="6"/>
                    </a:cubicBezTo>
                    <a:cubicBezTo>
                      <a:pt x="64" y="0"/>
                      <a:pt x="52" y="0"/>
                      <a:pt x="39" y="3"/>
                    </a:cubicBezTo>
                    <a:cubicBezTo>
                      <a:pt x="38" y="3"/>
                      <a:pt x="37" y="3"/>
                      <a:pt x="36" y="3"/>
                    </a:cubicBezTo>
                    <a:cubicBezTo>
                      <a:pt x="34" y="3"/>
                      <a:pt x="31" y="3"/>
                      <a:pt x="29" y="3"/>
                    </a:cubicBezTo>
                    <a:cubicBezTo>
                      <a:pt x="25" y="4"/>
                      <a:pt x="21" y="5"/>
                      <a:pt x="18" y="8"/>
                    </a:cubicBezTo>
                    <a:cubicBezTo>
                      <a:pt x="15" y="10"/>
                      <a:pt x="16" y="13"/>
                      <a:pt x="18" y="15"/>
                    </a:cubicBezTo>
                    <a:cubicBezTo>
                      <a:pt x="18" y="15"/>
                      <a:pt x="19" y="15"/>
                      <a:pt x="19" y="15"/>
                    </a:cubicBezTo>
                    <a:cubicBezTo>
                      <a:pt x="15" y="19"/>
                      <a:pt x="13" y="23"/>
                      <a:pt x="12" y="28"/>
                    </a:cubicBezTo>
                    <a:cubicBezTo>
                      <a:pt x="12" y="30"/>
                      <a:pt x="11" y="30"/>
                      <a:pt x="10" y="30"/>
                    </a:cubicBezTo>
                    <a:cubicBezTo>
                      <a:pt x="9" y="30"/>
                      <a:pt x="7" y="30"/>
                      <a:pt x="5" y="30"/>
                    </a:cubicBezTo>
                    <a:cubicBezTo>
                      <a:pt x="2" y="30"/>
                      <a:pt x="0" y="32"/>
                      <a:pt x="1" y="35"/>
                    </a:cubicBezTo>
                    <a:cubicBezTo>
                      <a:pt x="1" y="39"/>
                      <a:pt x="2" y="44"/>
                      <a:pt x="2" y="48"/>
                    </a:cubicBezTo>
                    <a:cubicBezTo>
                      <a:pt x="3" y="51"/>
                      <a:pt x="4" y="53"/>
                      <a:pt x="8" y="53"/>
                    </a:cubicBezTo>
                    <a:cubicBezTo>
                      <a:pt x="8" y="53"/>
                      <a:pt x="9" y="53"/>
                      <a:pt x="9" y="53"/>
                    </a:cubicBezTo>
                    <a:cubicBezTo>
                      <a:pt x="12" y="53"/>
                      <a:pt x="15" y="53"/>
                      <a:pt x="18" y="54"/>
                    </a:cubicBezTo>
                    <a:cubicBezTo>
                      <a:pt x="20" y="53"/>
                      <a:pt x="21" y="51"/>
                      <a:pt x="22" y="48"/>
                    </a:cubicBezTo>
                    <a:cubicBezTo>
                      <a:pt x="22" y="47"/>
                      <a:pt x="23" y="46"/>
                      <a:pt x="24" y="46"/>
                    </a:cubicBezTo>
                    <a:cubicBezTo>
                      <a:pt x="25" y="46"/>
                      <a:pt x="26" y="47"/>
                      <a:pt x="26" y="49"/>
                    </a:cubicBezTo>
                    <a:cubicBezTo>
                      <a:pt x="25" y="52"/>
                      <a:pt x="24" y="54"/>
                      <a:pt x="22" y="56"/>
                    </a:cubicBezTo>
                    <a:cubicBezTo>
                      <a:pt x="26" y="58"/>
                      <a:pt x="27" y="61"/>
                      <a:pt x="27" y="65"/>
                    </a:cubicBezTo>
                    <a:cubicBezTo>
                      <a:pt x="27" y="68"/>
                      <a:pt x="27" y="70"/>
                      <a:pt x="27" y="73"/>
                    </a:cubicBezTo>
                    <a:cubicBezTo>
                      <a:pt x="28" y="73"/>
                      <a:pt x="28" y="73"/>
                      <a:pt x="28" y="73"/>
                    </a:cubicBezTo>
                    <a:cubicBezTo>
                      <a:pt x="33" y="73"/>
                      <a:pt x="38" y="73"/>
                      <a:pt x="42" y="73"/>
                    </a:cubicBezTo>
                    <a:cubicBezTo>
                      <a:pt x="43" y="73"/>
                      <a:pt x="43" y="72"/>
                      <a:pt x="44" y="72"/>
                    </a:cubicBezTo>
                    <a:cubicBezTo>
                      <a:pt x="45" y="70"/>
                      <a:pt x="46" y="68"/>
                      <a:pt x="47" y="66"/>
                    </a:cubicBezTo>
                    <a:cubicBezTo>
                      <a:pt x="48" y="65"/>
                      <a:pt x="48" y="65"/>
                      <a:pt x="49" y="65"/>
                    </a:cubicBezTo>
                    <a:cubicBezTo>
                      <a:pt x="52" y="65"/>
                      <a:pt x="56" y="65"/>
                      <a:pt x="59" y="65"/>
                    </a:cubicBezTo>
                    <a:cubicBezTo>
                      <a:pt x="60" y="65"/>
                      <a:pt x="61" y="65"/>
                      <a:pt x="61" y="66"/>
                    </a:cubicBezTo>
                    <a:cubicBezTo>
                      <a:pt x="62" y="68"/>
                      <a:pt x="63" y="70"/>
                      <a:pt x="65" y="72"/>
                    </a:cubicBezTo>
                    <a:cubicBezTo>
                      <a:pt x="65" y="73"/>
                      <a:pt x="66" y="73"/>
                      <a:pt x="66" y="73"/>
                    </a:cubicBezTo>
                    <a:cubicBezTo>
                      <a:pt x="71" y="73"/>
                      <a:pt x="76" y="73"/>
                      <a:pt x="81" y="73"/>
                    </a:cubicBezTo>
                    <a:cubicBezTo>
                      <a:pt x="83" y="73"/>
                      <a:pt x="83" y="73"/>
                      <a:pt x="83" y="73"/>
                    </a:cubicBezTo>
                    <a:cubicBezTo>
                      <a:pt x="83" y="72"/>
                      <a:pt x="83" y="72"/>
                      <a:pt x="83" y="71"/>
                    </a:cubicBezTo>
                    <a:cubicBezTo>
                      <a:pt x="83" y="69"/>
                      <a:pt x="83" y="67"/>
                      <a:pt x="82" y="64"/>
                    </a:cubicBezTo>
                    <a:cubicBezTo>
                      <a:pt x="82" y="59"/>
                      <a:pt x="84" y="54"/>
                      <a:pt x="88" y="50"/>
                    </a:cubicBezTo>
                    <a:cubicBezTo>
                      <a:pt x="90" y="47"/>
                      <a:pt x="92" y="44"/>
                      <a:pt x="93" y="40"/>
                    </a:cubicBezTo>
                    <a:cubicBezTo>
                      <a:pt x="93" y="39"/>
                      <a:pt x="93" y="38"/>
                      <a:pt x="94" y="36"/>
                    </a:cubicBezTo>
                    <a:cubicBezTo>
                      <a:pt x="94" y="37"/>
                      <a:pt x="95" y="38"/>
                      <a:pt x="96" y="38"/>
                    </a:cubicBezTo>
                    <a:cubicBezTo>
                      <a:pt x="97" y="39"/>
                      <a:pt x="98" y="40"/>
                      <a:pt x="99" y="41"/>
                    </a:cubicBezTo>
                    <a:cubicBezTo>
                      <a:pt x="101" y="43"/>
                      <a:pt x="103" y="43"/>
                      <a:pt x="105" y="41"/>
                    </a:cubicBezTo>
                    <a:cubicBezTo>
                      <a:pt x="108" y="40"/>
                      <a:pt x="109" y="38"/>
                      <a:pt x="109" y="35"/>
                    </a:cubicBezTo>
                    <a:cubicBezTo>
                      <a:pt x="110" y="32"/>
                      <a:pt x="108" y="29"/>
                      <a:pt x="105"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grpSp>
      <p:sp>
        <p:nvSpPr>
          <p:cNvPr id="131" name="Båge 130"/>
          <p:cNvSpPr/>
          <p:nvPr/>
        </p:nvSpPr>
        <p:spPr>
          <a:xfrm rot="5400000">
            <a:off x="1991619" y="1993404"/>
            <a:ext cx="1224136" cy="1224136"/>
          </a:xfrm>
          <a:prstGeom prst="arc">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nvGrpSpPr>
          <p:cNvPr id="124" name="Grupp 123"/>
          <p:cNvGrpSpPr/>
          <p:nvPr/>
        </p:nvGrpSpPr>
        <p:grpSpPr>
          <a:xfrm>
            <a:off x="1534595" y="3797096"/>
            <a:ext cx="2686717" cy="552764"/>
            <a:chOff x="1476007" y="3241996"/>
            <a:chExt cx="2686717" cy="552764"/>
          </a:xfrm>
        </p:grpSpPr>
        <p:sp>
          <p:nvSpPr>
            <p:cNvPr id="26" name="textruta 25"/>
            <p:cNvSpPr txBox="1"/>
            <p:nvPr/>
          </p:nvSpPr>
          <p:spPr>
            <a:xfrm>
              <a:off x="2223603" y="3350056"/>
              <a:ext cx="1939121" cy="430887"/>
            </a:xfrm>
            <a:prstGeom prst="rect">
              <a:avLst/>
            </a:prstGeom>
            <a:noFill/>
          </p:spPr>
          <p:txBody>
            <a:bodyPr wrap="none" lIns="0" tIns="0" rIns="0" bIns="0" rtlCol="0" anchor="ctr">
              <a:spAutoFit/>
            </a:bodyPr>
            <a:lstStyle/>
            <a:p>
              <a:pPr lvl="0"/>
              <a:r>
                <a:rPr lang="sv-SE" sz="1400" dirty="0">
                  <a:solidFill>
                    <a:schemeClr val="tx1">
                      <a:lumMod val="75000"/>
                      <a:lumOff val="25000"/>
                    </a:schemeClr>
                  </a:solidFill>
                </a:rPr>
                <a:t>Prova på nya arbetsplatser</a:t>
              </a:r>
              <a:br>
                <a:rPr lang="sv-SE" sz="1400" dirty="0">
                  <a:solidFill>
                    <a:schemeClr val="tx1">
                      <a:lumMod val="75000"/>
                      <a:lumOff val="25000"/>
                    </a:schemeClr>
                  </a:solidFill>
                </a:rPr>
              </a:br>
              <a:r>
                <a:rPr lang="sv-SE" sz="1400" dirty="0">
                  <a:solidFill>
                    <a:schemeClr val="tx1">
                      <a:lumMod val="75000"/>
                      <a:lumOff val="25000"/>
                    </a:schemeClr>
                  </a:solidFill>
                </a:rPr>
                <a:t>och arbetsuppgifter</a:t>
              </a:r>
            </a:p>
          </p:txBody>
        </p:sp>
        <p:sp>
          <p:nvSpPr>
            <p:cNvPr id="119" name="Freeform 14"/>
            <p:cNvSpPr>
              <a:spLocks noEditPoints="1"/>
            </p:cNvSpPr>
            <p:nvPr/>
          </p:nvSpPr>
          <p:spPr bwMode="auto">
            <a:xfrm>
              <a:off x="1476007" y="3241996"/>
              <a:ext cx="627869" cy="552764"/>
            </a:xfrm>
            <a:custGeom>
              <a:avLst/>
              <a:gdLst>
                <a:gd name="T0" fmla="*/ 64 w 89"/>
                <a:gd name="T1" fmla="*/ 13 h 78"/>
                <a:gd name="T2" fmla="*/ 62 w 89"/>
                <a:gd name="T3" fmla="*/ 13 h 78"/>
                <a:gd name="T4" fmla="*/ 62 w 89"/>
                <a:gd name="T5" fmla="*/ 13 h 78"/>
                <a:gd name="T6" fmla="*/ 60 w 89"/>
                <a:gd name="T7" fmla="*/ 14 h 78"/>
                <a:gd name="T8" fmla="*/ 60 w 89"/>
                <a:gd name="T9" fmla="*/ 16 h 78"/>
                <a:gd name="T10" fmla="*/ 28 w 89"/>
                <a:gd name="T11" fmla="*/ 16 h 78"/>
                <a:gd name="T12" fmla="*/ 28 w 89"/>
                <a:gd name="T13" fmla="*/ 14 h 78"/>
                <a:gd name="T14" fmla="*/ 27 w 89"/>
                <a:gd name="T15" fmla="*/ 13 h 78"/>
                <a:gd name="T16" fmla="*/ 25 w 89"/>
                <a:gd name="T17" fmla="*/ 13 h 78"/>
                <a:gd name="T18" fmla="*/ 25 w 89"/>
                <a:gd name="T19" fmla="*/ 5 h 78"/>
                <a:gd name="T20" fmla="*/ 64 w 89"/>
                <a:gd name="T21" fmla="*/ 5 h 78"/>
                <a:gd name="T22" fmla="*/ 64 w 89"/>
                <a:gd name="T23" fmla="*/ 13 h 78"/>
                <a:gd name="T24" fmla="*/ 61 w 89"/>
                <a:gd name="T25" fmla="*/ 52 h 78"/>
                <a:gd name="T26" fmla="*/ 49 w 89"/>
                <a:gd name="T27" fmla="*/ 52 h 78"/>
                <a:gd name="T28" fmla="*/ 49 w 89"/>
                <a:gd name="T29" fmla="*/ 65 h 78"/>
                <a:gd name="T30" fmla="*/ 40 w 89"/>
                <a:gd name="T31" fmla="*/ 65 h 78"/>
                <a:gd name="T32" fmla="*/ 40 w 89"/>
                <a:gd name="T33" fmla="*/ 52 h 78"/>
                <a:gd name="T34" fmla="*/ 28 w 89"/>
                <a:gd name="T35" fmla="*/ 52 h 78"/>
                <a:gd name="T36" fmla="*/ 28 w 89"/>
                <a:gd name="T37" fmla="*/ 42 h 78"/>
                <a:gd name="T38" fmla="*/ 40 w 89"/>
                <a:gd name="T39" fmla="*/ 42 h 78"/>
                <a:gd name="T40" fmla="*/ 40 w 89"/>
                <a:gd name="T41" fmla="*/ 29 h 78"/>
                <a:gd name="T42" fmla="*/ 49 w 89"/>
                <a:gd name="T43" fmla="*/ 29 h 78"/>
                <a:gd name="T44" fmla="*/ 49 w 89"/>
                <a:gd name="T45" fmla="*/ 42 h 78"/>
                <a:gd name="T46" fmla="*/ 61 w 89"/>
                <a:gd name="T47" fmla="*/ 42 h 78"/>
                <a:gd name="T48" fmla="*/ 61 w 89"/>
                <a:gd name="T49" fmla="*/ 52 h 78"/>
                <a:gd name="T50" fmla="*/ 79 w 89"/>
                <a:gd name="T51" fmla="*/ 16 h 78"/>
                <a:gd name="T52" fmla="*/ 71 w 89"/>
                <a:gd name="T53" fmla="*/ 16 h 78"/>
                <a:gd name="T54" fmla="*/ 71 w 89"/>
                <a:gd name="T55" fmla="*/ 14 h 78"/>
                <a:gd name="T56" fmla="*/ 70 w 89"/>
                <a:gd name="T57" fmla="*/ 13 h 78"/>
                <a:gd name="T58" fmla="*/ 68 w 89"/>
                <a:gd name="T59" fmla="*/ 13 h 78"/>
                <a:gd name="T60" fmla="*/ 68 w 89"/>
                <a:gd name="T61" fmla="*/ 2 h 78"/>
                <a:gd name="T62" fmla="*/ 67 w 89"/>
                <a:gd name="T63" fmla="*/ 1 h 78"/>
                <a:gd name="T64" fmla="*/ 66 w 89"/>
                <a:gd name="T65" fmla="*/ 0 h 78"/>
                <a:gd name="T66" fmla="*/ 23 w 89"/>
                <a:gd name="T67" fmla="*/ 0 h 78"/>
                <a:gd name="T68" fmla="*/ 23 w 89"/>
                <a:gd name="T69" fmla="*/ 0 h 78"/>
                <a:gd name="T70" fmla="*/ 21 w 89"/>
                <a:gd name="T71" fmla="*/ 2 h 78"/>
                <a:gd name="T72" fmla="*/ 21 w 89"/>
                <a:gd name="T73" fmla="*/ 13 h 78"/>
                <a:gd name="T74" fmla="*/ 19 w 89"/>
                <a:gd name="T75" fmla="*/ 13 h 78"/>
                <a:gd name="T76" fmla="*/ 19 w 89"/>
                <a:gd name="T77" fmla="*/ 13 h 78"/>
                <a:gd name="T78" fmla="*/ 17 w 89"/>
                <a:gd name="T79" fmla="*/ 14 h 78"/>
                <a:gd name="T80" fmla="*/ 17 w 89"/>
                <a:gd name="T81" fmla="*/ 16 h 78"/>
                <a:gd name="T82" fmla="*/ 9 w 89"/>
                <a:gd name="T83" fmla="*/ 16 h 78"/>
                <a:gd name="T84" fmla="*/ 0 w 89"/>
                <a:gd name="T85" fmla="*/ 25 h 78"/>
                <a:gd name="T86" fmla="*/ 0 w 89"/>
                <a:gd name="T87" fmla="*/ 68 h 78"/>
                <a:gd name="T88" fmla="*/ 9 w 89"/>
                <a:gd name="T89" fmla="*/ 78 h 78"/>
                <a:gd name="T90" fmla="*/ 79 w 89"/>
                <a:gd name="T91" fmla="*/ 78 h 78"/>
                <a:gd name="T92" fmla="*/ 89 w 89"/>
                <a:gd name="T93" fmla="*/ 68 h 78"/>
                <a:gd name="T94" fmla="*/ 89 w 89"/>
                <a:gd name="T95" fmla="*/ 25 h 78"/>
                <a:gd name="T96" fmla="*/ 79 w 89"/>
                <a:gd name="T97" fmla="*/ 1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9" h="78">
                  <a:moveTo>
                    <a:pt x="64" y="13"/>
                  </a:moveTo>
                  <a:cubicBezTo>
                    <a:pt x="62" y="13"/>
                    <a:pt x="62" y="13"/>
                    <a:pt x="62" y="13"/>
                  </a:cubicBezTo>
                  <a:cubicBezTo>
                    <a:pt x="62" y="13"/>
                    <a:pt x="62" y="13"/>
                    <a:pt x="62" y="13"/>
                  </a:cubicBezTo>
                  <a:cubicBezTo>
                    <a:pt x="61" y="13"/>
                    <a:pt x="61" y="13"/>
                    <a:pt x="60" y="14"/>
                  </a:cubicBezTo>
                  <a:cubicBezTo>
                    <a:pt x="60" y="14"/>
                    <a:pt x="60" y="15"/>
                    <a:pt x="60" y="16"/>
                  </a:cubicBezTo>
                  <a:cubicBezTo>
                    <a:pt x="28" y="16"/>
                    <a:pt x="28" y="16"/>
                    <a:pt x="28" y="16"/>
                  </a:cubicBezTo>
                  <a:cubicBezTo>
                    <a:pt x="29" y="15"/>
                    <a:pt x="29" y="14"/>
                    <a:pt x="28" y="14"/>
                  </a:cubicBezTo>
                  <a:cubicBezTo>
                    <a:pt x="28" y="13"/>
                    <a:pt x="27" y="13"/>
                    <a:pt x="27" y="13"/>
                  </a:cubicBezTo>
                  <a:cubicBezTo>
                    <a:pt x="25" y="13"/>
                    <a:pt x="25" y="13"/>
                    <a:pt x="25" y="13"/>
                  </a:cubicBezTo>
                  <a:cubicBezTo>
                    <a:pt x="25" y="5"/>
                    <a:pt x="25" y="5"/>
                    <a:pt x="25" y="5"/>
                  </a:cubicBezTo>
                  <a:cubicBezTo>
                    <a:pt x="64" y="5"/>
                    <a:pt x="64" y="5"/>
                    <a:pt x="64" y="5"/>
                  </a:cubicBezTo>
                  <a:lnTo>
                    <a:pt x="64" y="13"/>
                  </a:lnTo>
                  <a:close/>
                  <a:moveTo>
                    <a:pt x="61" y="52"/>
                  </a:moveTo>
                  <a:cubicBezTo>
                    <a:pt x="49" y="52"/>
                    <a:pt x="49" y="52"/>
                    <a:pt x="49" y="52"/>
                  </a:cubicBezTo>
                  <a:cubicBezTo>
                    <a:pt x="49" y="65"/>
                    <a:pt x="49" y="65"/>
                    <a:pt x="49" y="65"/>
                  </a:cubicBezTo>
                  <a:cubicBezTo>
                    <a:pt x="40" y="65"/>
                    <a:pt x="40" y="65"/>
                    <a:pt x="40" y="65"/>
                  </a:cubicBezTo>
                  <a:cubicBezTo>
                    <a:pt x="40" y="52"/>
                    <a:pt x="40" y="52"/>
                    <a:pt x="40" y="52"/>
                  </a:cubicBezTo>
                  <a:cubicBezTo>
                    <a:pt x="28" y="52"/>
                    <a:pt x="28" y="52"/>
                    <a:pt x="28" y="52"/>
                  </a:cubicBezTo>
                  <a:cubicBezTo>
                    <a:pt x="28" y="42"/>
                    <a:pt x="28" y="42"/>
                    <a:pt x="28" y="42"/>
                  </a:cubicBezTo>
                  <a:cubicBezTo>
                    <a:pt x="40" y="42"/>
                    <a:pt x="40" y="42"/>
                    <a:pt x="40" y="42"/>
                  </a:cubicBezTo>
                  <a:cubicBezTo>
                    <a:pt x="40" y="29"/>
                    <a:pt x="40" y="29"/>
                    <a:pt x="40" y="29"/>
                  </a:cubicBezTo>
                  <a:cubicBezTo>
                    <a:pt x="49" y="29"/>
                    <a:pt x="49" y="29"/>
                    <a:pt x="49" y="29"/>
                  </a:cubicBezTo>
                  <a:cubicBezTo>
                    <a:pt x="49" y="42"/>
                    <a:pt x="49" y="42"/>
                    <a:pt x="49" y="42"/>
                  </a:cubicBezTo>
                  <a:cubicBezTo>
                    <a:pt x="61" y="42"/>
                    <a:pt x="61" y="42"/>
                    <a:pt x="61" y="42"/>
                  </a:cubicBezTo>
                  <a:lnTo>
                    <a:pt x="61" y="52"/>
                  </a:lnTo>
                  <a:close/>
                  <a:moveTo>
                    <a:pt x="79" y="16"/>
                  </a:moveTo>
                  <a:cubicBezTo>
                    <a:pt x="71" y="16"/>
                    <a:pt x="71" y="16"/>
                    <a:pt x="71" y="16"/>
                  </a:cubicBezTo>
                  <a:cubicBezTo>
                    <a:pt x="72" y="15"/>
                    <a:pt x="72" y="14"/>
                    <a:pt x="71" y="14"/>
                  </a:cubicBezTo>
                  <a:cubicBezTo>
                    <a:pt x="71" y="13"/>
                    <a:pt x="70" y="13"/>
                    <a:pt x="70" y="13"/>
                  </a:cubicBezTo>
                  <a:cubicBezTo>
                    <a:pt x="68" y="13"/>
                    <a:pt x="68" y="13"/>
                    <a:pt x="68" y="13"/>
                  </a:cubicBezTo>
                  <a:cubicBezTo>
                    <a:pt x="68" y="2"/>
                    <a:pt x="68" y="2"/>
                    <a:pt x="68" y="2"/>
                  </a:cubicBezTo>
                  <a:cubicBezTo>
                    <a:pt x="68" y="2"/>
                    <a:pt x="67" y="1"/>
                    <a:pt x="67" y="1"/>
                  </a:cubicBezTo>
                  <a:cubicBezTo>
                    <a:pt x="67" y="1"/>
                    <a:pt x="66" y="0"/>
                    <a:pt x="66" y="0"/>
                  </a:cubicBezTo>
                  <a:cubicBezTo>
                    <a:pt x="23" y="0"/>
                    <a:pt x="23" y="0"/>
                    <a:pt x="23" y="0"/>
                  </a:cubicBezTo>
                  <a:cubicBezTo>
                    <a:pt x="23" y="0"/>
                    <a:pt x="23" y="0"/>
                    <a:pt x="23" y="0"/>
                  </a:cubicBezTo>
                  <a:cubicBezTo>
                    <a:pt x="22" y="0"/>
                    <a:pt x="21" y="1"/>
                    <a:pt x="21" y="2"/>
                  </a:cubicBezTo>
                  <a:cubicBezTo>
                    <a:pt x="21" y="13"/>
                    <a:pt x="21" y="13"/>
                    <a:pt x="21" y="13"/>
                  </a:cubicBezTo>
                  <a:cubicBezTo>
                    <a:pt x="19" y="13"/>
                    <a:pt x="19" y="13"/>
                    <a:pt x="19" y="13"/>
                  </a:cubicBezTo>
                  <a:cubicBezTo>
                    <a:pt x="19" y="13"/>
                    <a:pt x="19" y="13"/>
                    <a:pt x="19" y="13"/>
                  </a:cubicBezTo>
                  <a:cubicBezTo>
                    <a:pt x="18" y="13"/>
                    <a:pt x="18" y="13"/>
                    <a:pt x="17" y="14"/>
                  </a:cubicBezTo>
                  <a:cubicBezTo>
                    <a:pt x="17" y="14"/>
                    <a:pt x="17" y="15"/>
                    <a:pt x="17" y="16"/>
                  </a:cubicBezTo>
                  <a:cubicBezTo>
                    <a:pt x="9" y="16"/>
                    <a:pt x="9" y="16"/>
                    <a:pt x="9" y="16"/>
                  </a:cubicBezTo>
                  <a:cubicBezTo>
                    <a:pt x="4" y="16"/>
                    <a:pt x="0" y="20"/>
                    <a:pt x="0" y="25"/>
                  </a:cubicBezTo>
                  <a:cubicBezTo>
                    <a:pt x="0" y="68"/>
                    <a:pt x="0" y="68"/>
                    <a:pt x="0" y="68"/>
                  </a:cubicBezTo>
                  <a:cubicBezTo>
                    <a:pt x="0" y="74"/>
                    <a:pt x="4" y="78"/>
                    <a:pt x="9" y="78"/>
                  </a:cubicBezTo>
                  <a:cubicBezTo>
                    <a:pt x="79" y="78"/>
                    <a:pt x="79" y="78"/>
                    <a:pt x="79" y="78"/>
                  </a:cubicBezTo>
                  <a:cubicBezTo>
                    <a:pt x="85" y="78"/>
                    <a:pt x="89" y="74"/>
                    <a:pt x="89" y="68"/>
                  </a:cubicBezTo>
                  <a:cubicBezTo>
                    <a:pt x="89" y="25"/>
                    <a:pt x="89" y="25"/>
                    <a:pt x="89" y="25"/>
                  </a:cubicBezTo>
                  <a:cubicBezTo>
                    <a:pt x="89" y="20"/>
                    <a:pt x="85" y="16"/>
                    <a:pt x="79" y="16"/>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sv-SE" dirty="0"/>
            </a:p>
          </p:txBody>
        </p:sp>
      </p:grpSp>
      <p:sp>
        <p:nvSpPr>
          <p:cNvPr id="132" name="Båge 131"/>
          <p:cNvSpPr/>
          <p:nvPr/>
        </p:nvSpPr>
        <p:spPr>
          <a:xfrm rot="16200000" flipV="1">
            <a:off x="619613" y="3217539"/>
            <a:ext cx="1224136" cy="1224136"/>
          </a:xfrm>
          <a:prstGeom prst="arc">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nvGrpSpPr>
          <p:cNvPr id="126" name="Grupp 125"/>
          <p:cNvGrpSpPr/>
          <p:nvPr/>
        </p:nvGrpSpPr>
        <p:grpSpPr>
          <a:xfrm>
            <a:off x="4424512" y="3830751"/>
            <a:ext cx="2391602" cy="550404"/>
            <a:chOff x="4270774" y="3244356"/>
            <a:chExt cx="2391602" cy="550404"/>
          </a:xfrm>
        </p:grpSpPr>
        <p:sp>
          <p:nvSpPr>
            <p:cNvPr id="25" name="textruta 24"/>
            <p:cNvSpPr txBox="1"/>
            <p:nvPr/>
          </p:nvSpPr>
          <p:spPr>
            <a:xfrm>
              <a:off x="5198642" y="3318761"/>
              <a:ext cx="1463734" cy="430887"/>
            </a:xfrm>
            <a:prstGeom prst="rect">
              <a:avLst/>
            </a:prstGeom>
            <a:noFill/>
          </p:spPr>
          <p:txBody>
            <a:bodyPr wrap="none" lIns="0" tIns="0" rIns="0" bIns="0" rtlCol="0" anchor="ctr">
              <a:spAutoFit/>
            </a:bodyPr>
            <a:lstStyle/>
            <a:p>
              <a:pPr lvl="0"/>
              <a:r>
                <a:rPr lang="sv-SE" sz="1400" dirty="0">
                  <a:solidFill>
                    <a:schemeClr val="tx1">
                      <a:lumMod val="75000"/>
                      <a:lumOff val="25000"/>
                    </a:schemeClr>
                  </a:solidFill>
                </a:rPr>
                <a:t>Öka din kompetens</a:t>
              </a:r>
              <a:br>
                <a:rPr lang="sv-SE" sz="1400" dirty="0">
                  <a:solidFill>
                    <a:schemeClr val="tx1">
                      <a:lumMod val="75000"/>
                      <a:lumOff val="25000"/>
                    </a:schemeClr>
                  </a:solidFill>
                </a:rPr>
              </a:br>
              <a:r>
                <a:rPr lang="sv-SE" sz="1400" dirty="0">
                  <a:solidFill>
                    <a:schemeClr val="tx1">
                      <a:lumMod val="75000"/>
                      <a:lumOff val="25000"/>
                    </a:schemeClr>
                  </a:solidFill>
                </a:rPr>
                <a:t>och få mer variation</a:t>
              </a:r>
            </a:p>
          </p:txBody>
        </p:sp>
        <p:grpSp>
          <p:nvGrpSpPr>
            <p:cNvPr id="116" name="Grupp 115"/>
            <p:cNvGrpSpPr/>
            <p:nvPr/>
          </p:nvGrpSpPr>
          <p:grpSpPr>
            <a:xfrm>
              <a:off x="4270774" y="3244356"/>
              <a:ext cx="804666" cy="550404"/>
              <a:chOff x="141288" y="4799013"/>
              <a:chExt cx="427037" cy="292100"/>
            </a:xfrm>
            <a:solidFill>
              <a:schemeClr val="accent3"/>
            </a:solidFill>
          </p:grpSpPr>
          <p:sp>
            <p:nvSpPr>
              <p:cNvPr id="111" name="Freeform 12"/>
              <p:cNvSpPr>
                <a:spLocks/>
              </p:cNvSpPr>
              <p:nvPr/>
            </p:nvSpPr>
            <p:spPr bwMode="auto">
              <a:xfrm>
                <a:off x="193675" y="4851401"/>
                <a:ext cx="122237" cy="111125"/>
              </a:xfrm>
              <a:custGeom>
                <a:avLst/>
                <a:gdLst>
                  <a:gd name="T0" fmla="*/ 33 w 33"/>
                  <a:gd name="T1" fmla="*/ 25 h 30"/>
                  <a:gd name="T2" fmla="*/ 25 w 33"/>
                  <a:gd name="T3" fmla="*/ 21 h 30"/>
                  <a:gd name="T4" fmla="*/ 21 w 33"/>
                  <a:gd name="T5" fmla="*/ 20 h 30"/>
                  <a:gd name="T6" fmla="*/ 21 w 33"/>
                  <a:gd name="T7" fmla="*/ 17 h 30"/>
                  <a:gd name="T8" fmla="*/ 23 w 33"/>
                  <a:gd name="T9" fmla="*/ 13 h 30"/>
                  <a:gd name="T10" fmla="*/ 24 w 33"/>
                  <a:gd name="T11" fmla="*/ 11 h 30"/>
                  <a:gd name="T12" fmla="*/ 23 w 33"/>
                  <a:gd name="T13" fmla="*/ 8 h 30"/>
                  <a:gd name="T14" fmla="*/ 23 w 33"/>
                  <a:gd name="T15" fmla="*/ 5 h 30"/>
                  <a:gd name="T16" fmla="*/ 17 w 33"/>
                  <a:gd name="T17" fmla="*/ 0 h 30"/>
                  <a:gd name="T18" fmla="*/ 10 w 33"/>
                  <a:gd name="T19" fmla="*/ 5 h 30"/>
                  <a:gd name="T20" fmla="*/ 11 w 33"/>
                  <a:gd name="T21" fmla="*/ 8 h 30"/>
                  <a:gd name="T22" fmla="*/ 10 w 33"/>
                  <a:gd name="T23" fmla="*/ 11 h 30"/>
                  <a:gd name="T24" fmla="*/ 11 w 33"/>
                  <a:gd name="T25" fmla="*/ 13 h 30"/>
                  <a:gd name="T26" fmla="*/ 13 w 33"/>
                  <a:gd name="T27" fmla="*/ 17 h 30"/>
                  <a:gd name="T28" fmla="*/ 13 w 33"/>
                  <a:gd name="T29" fmla="*/ 20 h 30"/>
                  <a:gd name="T30" fmla="*/ 9 w 33"/>
                  <a:gd name="T31" fmla="*/ 21 h 30"/>
                  <a:gd name="T32" fmla="*/ 1 w 33"/>
                  <a:gd name="T33" fmla="*/ 25 h 30"/>
                  <a:gd name="T34" fmla="*/ 1 w 33"/>
                  <a:gd name="T35" fmla="*/ 30 h 30"/>
                  <a:gd name="T36" fmla="*/ 17 w 33"/>
                  <a:gd name="T37" fmla="*/ 30 h 30"/>
                  <a:gd name="T38" fmla="*/ 33 w 33"/>
                  <a:gd name="T39" fmla="*/ 30 h 30"/>
                  <a:gd name="T40" fmla="*/ 33 w 33"/>
                  <a:gd name="T41"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30">
                    <a:moveTo>
                      <a:pt x="33" y="25"/>
                    </a:moveTo>
                    <a:cubicBezTo>
                      <a:pt x="32" y="24"/>
                      <a:pt x="28" y="23"/>
                      <a:pt x="25" y="21"/>
                    </a:cubicBezTo>
                    <a:cubicBezTo>
                      <a:pt x="22" y="20"/>
                      <a:pt x="21" y="20"/>
                      <a:pt x="21" y="20"/>
                    </a:cubicBezTo>
                    <a:cubicBezTo>
                      <a:pt x="21" y="17"/>
                      <a:pt x="21" y="17"/>
                      <a:pt x="21" y="17"/>
                    </a:cubicBezTo>
                    <a:cubicBezTo>
                      <a:pt x="21" y="17"/>
                      <a:pt x="22" y="16"/>
                      <a:pt x="23" y="13"/>
                    </a:cubicBezTo>
                    <a:cubicBezTo>
                      <a:pt x="23" y="13"/>
                      <a:pt x="24" y="11"/>
                      <a:pt x="24" y="11"/>
                    </a:cubicBezTo>
                    <a:cubicBezTo>
                      <a:pt x="24" y="10"/>
                      <a:pt x="24" y="8"/>
                      <a:pt x="23" y="8"/>
                    </a:cubicBezTo>
                    <a:cubicBezTo>
                      <a:pt x="23" y="7"/>
                      <a:pt x="23" y="6"/>
                      <a:pt x="23" y="5"/>
                    </a:cubicBezTo>
                    <a:cubicBezTo>
                      <a:pt x="23" y="2"/>
                      <a:pt x="21" y="0"/>
                      <a:pt x="17" y="0"/>
                    </a:cubicBezTo>
                    <a:cubicBezTo>
                      <a:pt x="13" y="0"/>
                      <a:pt x="11" y="2"/>
                      <a:pt x="10" y="5"/>
                    </a:cubicBezTo>
                    <a:cubicBezTo>
                      <a:pt x="10" y="6"/>
                      <a:pt x="10" y="7"/>
                      <a:pt x="11" y="8"/>
                    </a:cubicBezTo>
                    <a:cubicBezTo>
                      <a:pt x="10" y="8"/>
                      <a:pt x="10" y="10"/>
                      <a:pt x="10" y="11"/>
                    </a:cubicBezTo>
                    <a:cubicBezTo>
                      <a:pt x="10" y="11"/>
                      <a:pt x="10" y="13"/>
                      <a:pt x="11" y="13"/>
                    </a:cubicBezTo>
                    <a:cubicBezTo>
                      <a:pt x="12" y="16"/>
                      <a:pt x="13" y="17"/>
                      <a:pt x="13" y="17"/>
                    </a:cubicBezTo>
                    <a:cubicBezTo>
                      <a:pt x="13" y="20"/>
                      <a:pt x="13" y="20"/>
                      <a:pt x="13" y="20"/>
                    </a:cubicBezTo>
                    <a:cubicBezTo>
                      <a:pt x="13" y="20"/>
                      <a:pt x="12" y="20"/>
                      <a:pt x="9" y="21"/>
                    </a:cubicBezTo>
                    <a:cubicBezTo>
                      <a:pt x="5" y="23"/>
                      <a:pt x="2" y="24"/>
                      <a:pt x="1" y="25"/>
                    </a:cubicBezTo>
                    <a:cubicBezTo>
                      <a:pt x="0" y="27"/>
                      <a:pt x="1" y="30"/>
                      <a:pt x="1" y="30"/>
                    </a:cubicBezTo>
                    <a:cubicBezTo>
                      <a:pt x="17" y="30"/>
                      <a:pt x="17" y="30"/>
                      <a:pt x="17" y="30"/>
                    </a:cubicBezTo>
                    <a:cubicBezTo>
                      <a:pt x="33" y="30"/>
                      <a:pt x="33" y="30"/>
                      <a:pt x="33" y="30"/>
                    </a:cubicBezTo>
                    <a:cubicBezTo>
                      <a:pt x="33" y="30"/>
                      <a:pt x="33" y="27"/>
                      <a:pt x="33"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2" name="Rectangle 13"/>
              <p:cNvSpPr>
                <a:spLocks noChangeArrowheads="1"/>
              </p:cNvSpPr>
              <p:nvPr/>
            </p:nvSpPr>
            <p:spPr bwMode="auto">
              <a:xfrm>
                <a:off x="354013" y="4851401"/>
                <a:ext cx="1047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3" name="Rectangle 14"/>
              <p:cNvSpPr>
                <a:spLocks noChangeArrowheads="1"/>
              </p:cNvSpPr>
              <p:nvPr/>
            </p:nvSpPr>
            <p:spPr bwMode="auto">
              <a:xfrm>
                <a:off x="354013" y="4903788"/>
                <a:ext cx="160337"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4" name="Rectangle 15"/>
              <p:cNvSpPr>
                <a:spLocks noChangeArrowheads="1"/>
              </p:cNvSpPr>
              <p:nvPr/>
            </p:nvSpPr>
            <p:spPr bwMode="auto">
              <a:xfrm>
                <a:off x="354013" y="4956176"/>
                <a:ext cx="131762"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5" name="Freeform 16"/>
              <p:cNvSpPr>
                <a:spLocks noEditPoints="1"/>
              </p:cNvSpPr>
              <p:nvPr/>
            </p:nvSpPr>
            <p:spPr bwMode="auto">
              <a:xfrm>
                <a:off x="141288" y="4799013"/>
                <a:ext cx="427037" cy="292100"/>
              </a:xfrm>
              <a:custGeom>
                <a:avLst/>
                <a:gdLst>
                  <a:gd name="T0" fmla="*/ 107 w 114"/>
                  <a:gd name="T1" fmla="*/ 70 h 78"/>
                  <a:gd name="T2" fmla="*/ 92 w 114"/>
                  <a:gd name="T3" fmla="*/ 70 h 78"/>
                  <a:gd name="T4" fmla="*/ 92 w 114"/>
                  <a:gd name="T5" fmla="*/ 67 h 78"/>
                  <a:gd name="T6" fmla="*/ 82 w 114"/>
                  <a:gd name="T7" fmla="*/ 56 h 78"/>
                  <a:gd name="T8" fmla="*/ 71 w 114"/>
                  <a:gd name="T9" fmla="*/ 67 h 78"/>
                  <a:gd name="T10" fmla="*/ 72 w 114"/>
                  <a:gd name="T11" fmla="*/ 70 h 78"/>
                  <a:gd name="T12" fmla="*/ 42 w 114"/>
                  <a:gd name="T13" fmla="*/ 70 h 78"/>
                  <a:gd name="T14" fmla="*/ 43 w 114"/>
                  <a:gd name="T15" fmla="*/ 67 h 78"/>
                  <a:gd name="T16" fmla="*/ 32 w 114"/>
                  <a:gd name="T17" fmla="*/ 56 h 78"/>
                  <a:gd name="T18" fmla="*/ 22 w 114"/>
                  <a:gd name="T19" fmla="*/ 67 h 78"/>
                  <a:gd name="T20" fmla="*/ 22 w 114"/>
                  <a:gd name="T21" fmla="*/ 70 h 78"/>
                  <a:gd name="T22" fmla="*/ 7 w 114"/>
                  <a:gd name="T23" fmla="*/ 70 h 78"/>
                  <a:gd name="T24" fmla="*/ 7 w 114"/>
                  <a:gd name="T25" fmla="*/ 7 h 78"/>
                  <a:gd name="T26" fmla="*/ 107 w 114"/>
                  <a:gd name="T27" fmla="*/ 7 h 78"/>
                  <a:gd name="T28" fmla="*/ 107 w 114"/>
                  <a:gd name="T29" fmla="*/ 70 h 78"/>
                  <a:gd name="T30" fmla="*/ 0 w 114"/>
                  <a:gd name="T31" fmla="*/ 78 h 78"/>
                  <a:gd name="T32" fmla="*/ 114 w 114"/>
                  <a:gd name="T33" fmla="*/ 78 h 78"/>
                  <a:gd name="T34" fmla="*/ 114 w 114"/>
                  <a:gd name="T35" fmla="*/ 0 h 78"/>
                  <a:gd name="T36" fmla="*/ 0 w 114"/>
                  <a:gd name="T37" fmla="*/ 0 h 78"/>
                  <a:gd name="T38" fmla="*/ 0 w 114"/>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78">
                    <a:moveTo>
                      <a:pt x="107" y="70"/>
                    </a:moveTo>
                    <a:cubicBezTo>
                      <a:pt x="92" y="70"/>
                      <a:pt x="92" y="70"/>
                      <a:pt x="92" y="70"/>
                    </a:cubicBezTo>
                    <a:cubicBezTo>
                      <a:pt x="92" y="69"/>
                      <a:pt x="92" y="68"/>
                      <a:pt x="92" y="67"/>
                    </a:cubicBezTo>
                    <a:cubicBezTo>
                      <a:pt x="92" y="61"/>
                      <a:pt x="88" y="56"/>
                      <a:pt x="82" y="56"/>
                    </a:cubicBezTo>
                    <a:cubicBezTo>
                      <a:pt x="76" y="56"/>
                      <a:pt x="71" y="61"/>
                      <a:pt x="71" y="67"/>
                    </a:cubicBezTo>
                    <a:cubicBezTo>
                      <a:pt x="71" y="68"/>
                      <a:pt x="71" y="69"/>
                      <a:pt x="72" y="70"/>
                    </a:cubicBezTo>
                    <a:cubicBezTo>
                      <a:pt x="42" y="70"/>
                      <a:pt x="42" y="70"/>
                      <a:pt x="42" y="70"/>
                    </a:cubicBezTo>
                    <a:cubicBezTo>
                      <a:pt x="43" y="69"/>
                      <a:pt x="43" y="68"/>
                      <a:pt x="43" y="67"/>
                    </a:cubicBezTo>
                    <a:cubicBezTo>
                      <a:pt x="43" y="61"/>
                      <a:pt x="38" y="56"/>
                      <a:pt x="32" y="56"/>
                    </a:cubicBezTo>
                    <a:cubicBezTo>
                      <a:pt x="26" y="56"/>
                      <a:pt x="22" y="61"/>
                      <a:pt x="22" y="67"/>
                    </a:cubicBezTo>
                    <a:cubicBezTo>
                      <a:pt x="22" y="68"/>
                      <a:pt x="22" y="69"/>
                      <a:pt x="22" y="70"/>
                    </a:cubicBezTo>
                    <a:cubicBezTo>
                      <a:pt x="7" y="70"/>
                      <a:pt x="7" y="70"/>
                      <a:pt x="7" y="70"/>
                    </a:cubicBezTo>
                    <a:cubicBezTo>
                      <a:pt x="7" y="7"/>
                      <a:pt x="7" y="7"/>
                      <a:pt x="7" y="7"/>
                    </a:cubicBezTo>
                    <a:cubicBezTo>
                      <a:pt x="107" y="7"/>
                      <a:pt x="107" y="7"/>
                      <a:pt x="107" y="7"/>
                    </a:cubicBezTo>
                    <a:lnTo>
                      <a:pt x="107" y="70"/>
                    </a:lnTo>
                    <a:close/>
                    <a:moveTo>
                      <a:pt x="0" y="78"/>
                    </a:moveTo>
                    <a:cubicBezTo>
                      <a:pt x="114" y="78"/>
                      <a:pt x="114" y="78"/>
                      <a:pt x="114" y="78"/>
                    </a:cubicBezTo>
                    <a:cubicBezTo>
                      <a:pt x="114" y="0"/>
                      <a:pt x="114" y="0"/>
                      <a:pt x="114" y="0"/>
                    </a:cubicBezTo>
                    <a:cubicBezTo>
                      <a:pt x="0" y="0"/>
                      <a:pt x="0" y="0"/>
                      <a:pt x="0" y="0"/>
                    </a:cubicBez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grpSp>
      <p:sp>
        <p:nvSpPr>
          <p:cNvPr id="133" name="Båge 132"/>
          <p:cNvSpPr/>
          <p:nvPr/>
        </p:nvSpPr>
        <p:spPr>
          <a:xfrm rot="16200000" flipV="1">
            <a:off x="3585504" y="3217539"/>
            <a:ext cx="1224136" cy="1224136"/>
          </a:xfrm>
          <a:prstGeom prst="arc">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3" name="Ellips 22"/>
          <p:cNvSpPr/>
          <p:nvPr/>
        </p:nvSpPr>
        <p:spPr>
          <a:xfrm>
            <a:off x="7334554" y="2430780"/>
            <a:ext cx="1573520" cy="15735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t>Vi </a:t>
            </a:r>
            <a:r>
              <a:rPr lang="en-US" b="1" dirty="0" err="1" smtClean="0"/>
              <a:t>är</a:t>
            </a:r>
            <a:r>
              <a:rPr lang="en-US" b="1" dirty="0" smtClean="0"/>
              <a:t> </a:t>
            </a:r>
            <a:r>
              <a:rPr lang="en-US" b="1" dirty="0" err="1" smtClean="0"/>
              <a:t>pålitliga</a:t>
            </a:r>
            <a:r>
              <a:rPr lang="en-US" b="1" dirty="0"/>
              <a:t/>
            </a:r>
            <a:br>
              <a:rPr lang="en-US" b="1" dirty="0"/>
            </a:br>
            <a:r>
              <a:rPr lang="en-US" b="1" dirty="0" err="1" smtClean="0"/>
              <a:t>och</a:t>
            </a:r>
            <a:r>
              <a:rPr lang="en-US" b="1" dirty="0" smtClean="0"/>
              <a:t> </a:t>
            </a:r>
            <a:r>
              <a:rPr lang="en-US" b="1" dirty="0" err="1" smtClean="0"/>
              <a:t>mänskliga</a:t>
            </a:r>
            <a:endParaRPr lang="sv-SE" b="1" dirty="0"/>
          </a:p>
        </p:txBody>
      </p:sp>
    </p:spTree>
    <p:extLst>
      <p:ext uri="{BB962C8B-B14F-4D97-AF65-F5344CB8AC3E}">
        <p14:creationId xmlns:p14="http://schemas.microsoft.com/office/powerpoint/2010/main" val="16262133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121"/>
                                        </p:tgtEl>
                                        <p:attrNameLst>
                                          <p:attrName>style.visibility</p:attrName>
                                        </p:attrNameLst>
                                      </p:cBhvr>
                                      <p:to>
                                        <p:strVal val="visible"/>
                                      </p:to>
                                    </p:set>
                                    <p:animEffect transition="in" filter="wipe(right)">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wipe(down)">
                                      <p:cBhvr>
                                        <p:cTn id="12" dur="250"/>
                                        <p:tgtEl>
                                          <p:spTgt spid="130"/>
                                        </p:tgtEl>
                                      </p:cBhvr>
                                    </p:animEffect>
                                  </p:childTnLst>
                                </p:cTn>
                              </p:par>
                            </p:childTnLst>
                          </p:cTn>
                        </p:par>
                        <p:par>
                          <p:cTn id="13" fill="hold">
                            <p:stCondLst>
                              <p:cond delay="250"/>
                            </p:stCondLst>
                            <p:childTnLst>
                              <p:par>
                                <p:cTn id="14" presetID="10" presetClass="entr" presetSubtype="0" fill="hold" nodeType="afterEffect">
                                  <p:stCondLst>
                                    <p:cond delay="0"/>
                                  </p:stCondLst>
                                  <p:childTnLst>
                                    <p:set>
                                      <p:cBhvr>
                                        <p:cTn id="15" dur="1" fill="hold">
                                          <p:stCondLst>
                                            <p:cond delay="0"/>
                                          </p:stCondLst>
                                        </p:cTn>
                                        <p:tgtEl>
                                          <p:spTgt spid="123"/>
                                        </p:tgtEl>
                                        <p:attrNameLst>
                                          <p:attrName>style.visibility</p:attrName>
                                        </p:attrNameLst>
                                      </p:cBhvr>
                                      <p:to>
                                        <p:strVal val="visible"/>
                                      </p:to>
                                    </p:set>
                                    <p:animEffect transition="in" filter="fade">
                                      <p:cBhvr>
                                        <p:cTn id="16" dur="250"/>
                                        <p:tgtEl>
                                          <p:spTgt spid="1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32"/>
                                        </p:tgtEl>
                                        <p:attrNameLst>
                                          <p:attrName>style.visibility</p:attrName>
                                        </p:attrNameLst>
                                      </p:cBhvr>
                                      <p:to>
                                        <p:strVal val="visible"/>
                                      </p:to>
                                    </p:set>
                                    <p:animEffect transition="in" filter="wipe(up)">
                                      <p:cBhvr>
                                        <p:cTn id="21" dur="250"/>
                                        <p:tgtEl>
                                          <p:spTgt spid="132"/>
                                        </p:tgtEl>
                                      </p:cBhvr>
                                    </p:animEffect>
                                  </p:childTnLst>
                                </p:cTn>
                              </p:par>
                            </p:childTnLst>
                          </p:cTn>
                        </p:par>
                        <p:par>
                          <p:cTn id="22" fill="hold">
                            <p:stCondLst>
                              <p:cond delay="250"/>
                            </p:stCondLst>
                            <p:childTnLst>
                              <p:par>
                                <p:cTn id="23" presetID="10" presetClass="entr" presetSubtype="0" fill="hold" nodeType="afterEffect">
                                  <p:stCondLst>
                                    <p:cond delay="0"/>
                                  </p:stCondLst>
                                  <p:childTnLst>
                                    <p:set>
                                      <p:cBhvr>
                                        <p:cTn id="24" dur="1" fill="hold">
                                          <p:stCondLst>
                                            <p:cond delay="0"/>
                                          </p:stCondLst>
                                        </p:cTn>
                                        <p:tgtEl>
                                          <p:spTgt spid="124"/>
                                        </p:tgtEl>
                                        <p:attrNameLst>
                                          <p:attrName>style.visibility</p:attrName>
                                        </p:attrNameLst>
                                      </p:cBhvr>
                                      <p:to>
                                        <p:strVal val="visible"/>
                                      </p:to>
                                    </p:set>
                                    <p:animEffect transition="in" filter="fade">
                                      <p:cBhvr>
                                        <p:cTn id="25" dur="250"/>
                                        <p:tgtEl>
                                          <p:spTgt spid="1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31"/>
                                        </p:tgtEl>
                                        <p:attrNameLst>
                                          <p:attrName>style.visibility</p:attrName>
                                        </p:attrNameLst>
                                      </p:cBhvr>
                                      <p:to>
                                        <p:strVal val="visible"/>
                                      </p:to>
                                    </p:set>
                                    <p:animEffect transition="in" filter="wipe(down)">
                                      <p:cBhvr>
                                        <p:cTn id="30" dur="250"/>
                                        <p:tgtEl>
                                          <p:spTgt spid="131"/>
                                        </p:tgtEl>
                                      </p:cBhvr>
                                    </p:animEffect>
                                  </p:childTnLst>
                                </p:cTn>
                              </p:par>
                            </p:childTnLst>
                          </p:cTn>
                        </p:par>
                        <p:par>
                          <p:cTn id="31" fill="hold">
                            <p:stCondLst>
                              <p:cond delay="250"/>
                            </p:stCondLst>
                            <p:childTnLst>
                              <p:par>
                                <p:cTn id="32" presetID="10" presetClass="entr" presetSubtype="0" fill="hold" nodeType="afterEffect">
                                  <p:stCondLst>
                                    <p:cond delay="0"/>
                                  </p:stCondLst>
                                  <p:childTnLst>
                                    <p:set>
                                      <p:cBhvr>
                                        <p:cTn id="33" dur="1" fill="hold">
                                          <p:stCondLst>
                                            <p:cond delay="0"/>
                                          </p:stCondLst>
                                        </p:cTn>
                                        <p:tgtEl>
                                          <p:spTgt spid="125"/>
                                        </p:tgtEl>
                                        <p:attrNameLst>
                                          <p:attrName>style.visibility</p:attrName>
                                        </p:attrNameLst>
                                      </p:cBhvr>
                                      <p:to>
                                        <p:strVal val="visible"/>
                                      </p:to>
                                    </p:set>
                                    <p:animEffect transition="in" filter="fade">
                                      <p:cBhvr>
                                        <p:cTn id="34" dur="250"/>
                                        <p:tgtEl>
                                          <p:spTgt spid="1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33"/>
                                        </p:tgtEl>
                                        <p:attrNameLst>
                                          <p:attrName>style.visibility</p:attrName>
                                        </p:attrNameLst>
                                      </p:cBhvr>
                                      <p:to>
                                        <p:strVal val="visible"/>
                                      </p:to>
                                    </p:set>
                                    <p:animEffect transition="in" filter="wipe(up)">
                                      <p:cBhvr>
                                        <p:cTn id="39" dur="250"/>
                                        <p:tgtEl>
                                          <p:spTgt spid="133"/>
                                        </p:tgtEl>
                                      </p:cBhvr>
                                    </p:animEffect>
                                  </p:childTnLst>
                                </p:cTn>
                              </p:par>
                            </p:childTnLst>
                          </p:cTn>
                        </p:par>
                        <p:par>
                          <p:cTn id="40" fill="hold">
                            <p:stCondLst>
                              <p:cond delay="250"/>
                            </p:stCondLst>
                            <p:childTnLst>
                              <p:par>
                                <p:cTn id="41" presetID="10" presetClass="entr" presetSubtype="0" fill="hold" nodeType="afterEffect">
                                  <p:stCondLst>
                                    <p:cond delay="0"/>
                                  </p:stCondLst>
                                  <p:childTnLst>
                                    <p:set>
                                      <p:cBhvr>
                                        <p:cTn id="42" dur="1" fill="hold">
                                          <p:stCondLst>
                                            <p:cond delay="0"/>
                                          </p:stCondLst>
                                        </p:cTn>
                                        <p:tgtEl>
                                          <p:spTgt spid="126"/>
                                        </p:tgtEl>
                                        <p:attrNameLst>
                                          <p:attrName>style.visibility</p:attrName>
                                        </p:attrNameLst>
                                      </p:cBhvr>
                                      <p:to>
                                        <p:strVal val="visible"/>
                                      </p:to>
                                    </p:set>
                                    <p:animEffect transition="in" filter="fade">
                                      <p:cBhvr>
                                        <p:cTn id="43" dur="250"/>
                                        <p:tgtEl>
                                          <p:spTgt spid="126"/>
                                        </p:tgtEl>
                                      </p:cBhvr>
                                    </p:animEffect>
                                  </p:childTnLst>
                                </p:cTn>
                              </p:par>
                              <p:par>
                                <p:cTn id="44" presetID="1" presetClass="entr" presetSubtype="0" fill="hold" nodeType="withEffect">
                                  <p:stCondLst>
                                    <p:cond delay="0"/>
                                  </p:stCondLst>
                                  <p:childTnLst>
                                    <p:set>
                                      <p:cBhvr>
                                        <p:cTn id="45" dur="1" fill="hold">
                                          <p:stCondLst>
                                            <p:cond delay="0"/>
                                          </p:stCondLst>
                                        </p:cTn>
                                        <p:tgtEl>
                                          <p:spTgt spid="8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 presetClass="exit" presetSubtype="8" fill="hold" nodeType="clickEffect">
                                  <p:stCondLst>
                                    <p:cond delay="0"/>
                                  </p:stCondLst>
                                  <p:childTnLst>
                                    <p:anim calcmode="lin" valueType="num">
                                      <p:cBhvr additive="base">
                                        <p:cTn id="49" dur="500"/>
                                        <p:tgtEl>
                                          <p:spTgt spid="121"/>
                                        </p:tgtEl>
                                        <p:attrNameLst>
                                          <p:attrName>ppt_x</p:attrName>
                                        </p:attrNameLst>
                                      </p:cBhvr>
                                      <p:tavLst>
                                        <p:tav tm="0">
                                          <p:val>
                                            <p:strVal val="ppt_x"/>
                                          </p:val>
                                        </p:tav>
                                        <p:tav tm="100000">
                                          <p:val>
                                            <p:strVal val="0-ppt_w/2"/>
                                          </p:val>
                                        </p:tav>
                                      </p:tavLst>
                                    </p:anim>
                                    <p:anim calcmode="lin" valueType="num">
                                      <p:cBhvr additive="base">
                                        <p:cTn id="50" dur="500"/>
                                        <p:tgtEl>
                                          <p:spTgt spid="121"/>
                                        </p:tgtEl>
                                        <p:attrNameLst>
                                          <p:attrName>ppt_y</p:attrName>
                                        </p:attrNameLst>
                                      </p:cBhvr>
                                      <p:tavLst>
                                        <p:tav tm="0">
                                          <p:val>
                                            <p:strVal val="ppt_y"/>
                                          </p:val>
                                        </p:tav>
                                        <p:tav tm="100000">
                                          <p:val>
                                            <p:strVal val="ppt_y"/>
                                          </p:val>
                                        </p:tav>
                                      </p:tavLst>
                                    </p:anim>
                                    <p:set>
                                      <p:cBhvr>
                                        <p:cTn id="51" dur="1" fill="hold">
                                          <p:stCondLst>
                                            <p:cond delay="499"/>
                                          </p:stCondLst>
                                        </p:cTn>
                                        <p:tgtEl>
                                          <p:spTgt spid="121"/>
                                        </p:tgtEl>
                                        <p:attrNameLst>
                                          <p:attrName>style.visibility</p:attrName>
                                        </p:attrNameLst>
                                      </p:cBhvr>
                                      <p:to>
                                        <p:strVal val="hidden"/>
                                      </p:to>
                                    </p:set>
                                  </p:childTnLst>
                                </p:cTn>
                              </p:par>
                            </p:childTnLst>
                          </p:cTn>
                        </p:par>
                        <p:par>
                          <p:cTn id="52" fill="hold">
                            <p:stCondLst>
                              <p:cond delay="500"/>
                            </p:stCondLst>
                            <p:childTnLst>
                              <p:par>
                                <p:cTn id="53" presetID="23" presetClass="entr" presetSubtype="16"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150" fill="hold"/>
                                        <p:tgtEl>
                                          <p:spTgt spid="23"/>
                                        </p:tgtEl>
                                        <p:attrNameLst>
                                          <p:attrName>ppt_w</p:attrName>
                                        </p:attrNameLst>
                                      </p:cBhvr>
                                      <p:tavLst>
                                        <p:tav tm="0">
                                          <p:val>
                                            <p:fltVal val="0"/>
                                          </p:val>
                                        </p:tav>
                                        <p:tav tm="100000">
                                          <p:val>
                                            <p:strVal val="#ppt_w"/>
                                          </p:val>
                                        </p:tav>
                                      </p:tavLst>
                                    </p:anim>
                                    <p:anim calcmode="lin" valueType="num">
                                      <p:cBhvr>
                                        <p:cTn id="56" dur="150" fill="hold"/>
                                        <p:tgtEl>
                                          <p:spTgt spid="23"/>
                                        </p:tgtEl>
                                        <p:attrNameLst>
                                          <p:attrName>ppt_h</p:attrName>
                                        </p:attrNameLst>
                                      </p:cBhvr>
                                      <p:tavLst>
                                        <p:tav tm="0">
                                          <p:val>
                                            <p:fltVal val="0"/>
                                          </p:val>
                                        </p:tav>
                                        <p:tav tm="100000">
                                          <p:val>
                                            <p:strVal val="#ppt_h"/>
                                          </p:val>
                                        </p:tav>
                                      </p:tavLst>
                                    </p:anim>
                                  </p:childTnLst>
                                </p:cTn>
                              </p:par>
                            </p:childTnLst>
                          </p:cTn>
                        </p:par>
                        <p:par>
                          <p:cTn id="57" fill="hold">
                            <p:stCondLst>
                              <p:cond delay="650"/>
                            </p:stCondLst>
                            <p:childTnLst>
                              <p:par>
                                <p:cTn id="58" presetID="6" presetClass="emph" presetSubtype="0" fill="hold" grpId="1" nodeType="afterEffect">
                                  <p:stCondLst>
                                    <p:cond delay="0"/>
                                  </p:stCondLst>
                                  <p:childTnLst>
                                    <p:animScale>
                                      <p:cBhvr>
                                        <p:cTn id="59" dur="100" fill="hold"/>
                                        <p:tgtEl>
                                          <p:spTgt spid="23"/>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1" grpId="0" animBg="1"/>
      <p:bldP spid="132" grpId="0" animBg="1"/>
      <p:bldP spid="133" grpId="0" animBg="1"/>
      <p:bldP spid="23" grpId="0" animBg="1"/>
      <p:bldP spid="2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smtClean="0"/>
              <a:t>Koncernledning</a:t>
            </a:r>
            <a:endParaRPr lang="sv-SE" dirty="0"/>
          </a:p>
        </p:txBody>
      </p:sp>
      <p:sp>
        <p:nvSpPr>
          <p:cNvPr id="2" name="Platshållare för datum 1"/>
          <p:cNvSpPr>
            <a:spLocks noGrp="1"/>
          </p:cNvSpPr>
          <p:nvPr>
            <p:ph type="dt" sz="half" idx="2"/>
          </p:nvPr>
        </p:nvSpPr>
        <p:spPr/>
        <p:txBody>
          <a:bodyPr/>
          <a:lstStyle/>
          <a:p>
            <a:fld id="{C73403B1-B357-4ADC-81F1-BFC704F91D3A}" type="datetime1">
              <a:rPr lang="sv-SE" smtClean="0"/>
              <a:pPr/>
              <a:t>2016-04-25</a:t>
            </a:fld>
            <a:endParaRPr lang="sv-SE"/>
          </a:p>
        </p:txBody>
      </p:sp>
      <p:sp>
        <p:nvSpPr>
          <p:cNvPr id="3" name="Platshållare för bildnummer 2"/>
          <p:cNvSpPr>
            <a:spLocks noGrp="1"/>
          </p:cNvSpPr>
          <p:nvPr>
            <p:ph type="sldNum" sz="quarter" idx="4"/>
          </p:nvPr>
        </p:nvSpPr>
        <p:spPr/>
        <p:txBody>
          <a:bodyPr/>
          <a:lstStyle/>
          <a:p>
            <a:fld id="{69B91339-51B8-4691-AC3E-0AFE781C7DDB}" type="slidenum">
              <a:rPr lang="sv-SE" smtClean="0"/>
              <a:pPr/>
              <a:t>8</a:t>
            </a:fld>
            <a:endParaRPr lang="sv-SE"/>
          </a:p>
        </p:txBody>
      </p:sp>
      <p:pic>
        <p:nvPicPr>
          <p:cNvPr id="33" name="Picture 4" descr="http://www.dedicare.se/assets/Petter-Dedicare--265x290.jpg"/>
          <p:cNvPicPr>
            <a:picLocks noChangeAspect="1" noChangeArrowheads="1"/>
          </p:cNvPicPr>
          <p:nvPr/>
        </p:nvPicPr>
        <p:blipFill>
          <a:blip r:embed="rId2" cstate="print"/>
          <a:srcRect b="8621"/>
          <a:stretch>
            <a:fillRect/>
          </a:stretch>
        </p:blipFill>
        <p:spPr bwMode="auto">
          <a:xfrm>
            <a:off x="4744653" y="1849468"/>
            <a:ext cx="720000" cy="720000"/>
          </a:xfrm>
          <a:prstGeom prst="rect">
            <a:avLst/>
          </a:prstGeom>
          <a:noFill/>
          <a:ln w="25400">
            <a:solidFill>
              <a:schemeClr val="bg1"/>
            </a:solidFill>
          </a:ln>
          <a:effectLst>
            <a:outerShdw blurRad="12700" algn="ctr" rotWithShape="0">
              <a:prstClr val="black">
                <a:alpha val="50000"/>
              </a:prstClr>
            </a:outerShdw>
          </a:effectLst>
        </p:spPr>
      </p:pic>
      <p:sp>
        <p:nvSpPr>
          <p:cNvPr id="35" name="Platshållare för innehåll 11"/>
          <p:cNvSpPr txBox="1">
            <a:spLocks/>
          </p:cNvSpPr>
          <p:nvPr/>
        </p:nvSpPr>
        <p:spPr>
          <a:xfrm>
            <a:off x="395288" y="1762110"/>
            <a:ext cx="4032252" cy="954107"/>
          </a:xfrm>
          <a:prstGeom prst="rect">
            <a:avLst/>
          </a:prstGeom>
        </p:spPr>
        <p:txBody>
          <a:bodyPr vert="horz" wrap="square" lIns="864000" tIns="0" rIns="0" bIns="0" rtlCol="0">
            <a:spAutoFit/>
          </a:bodyPr>
          <a:lstStyle/>
          <a:p>
            <a:pPr marL="266700" lvl="0" indent="-266700">
              <a:spcBef>
                <a:spcPts val="500"/>
              </a:spcBef>
            </a:pPr>
            <a:r>
              <a:rPr lang="sv-SE" sz="1400" b="1" dirty="0" smtClean="0">
                <a:solidFill>
                  <a:schemeClr val="tx2"/>
                </a:solidFill>
              </a:rPr>
              <a:t>Stig </a:t>
            </a:r>
            <a:r>
              <a:rPr lang="sv-SE" sz="1400" b="1" dirty="0" err="1" smtClean="0">
                <a:solidFill>
                  <a:schemeClr val="tx2"/>
                </a:solidFill>
              </a:rPr>
              <a:t>Engcrantz</a:t>
            </a:r>
            <a:r>
              <a:rPr lang="sv-SE" sz="1400" b="1" dirty="0" smtClean="0">
                <a:solidFill>
                  <a:schemeClr val="tx2"/>
                </a:solidFill>
              </a:rPr>
              <a:t>, VD/Koncernchef</a:t>
            </a:r>
          </a:p>
          <a:p>
            <a:pPr marL="179388" lvl="0" indent="-179388">
              <a:buFont typeface="Arial" pitchFamily="34" charset="0"/>
              <a:buChar char="•"/>
            </a:pPr>
            <a:r>
              <a:rPr lang="sv-SE" sz="1200" dirty="0" smtClean="0">
                <a:solidFill>
                  <a:srgbClr val="3F3F3F"/>
                </a:solidFill>
              </a:rPr>
              <a:t>Hos </a:t>
            </a:r>
            <a:r>
              <a:rPr lang="sv-SE" sz="1200" dirty="0" err="1" smtClean="0">
                <a:solidFill>
                  <a:srgbClr val="3F3F3F"/>
                </a:solidFill>
              </a:rPr>
              <a:t>Dedicare</a:t>
            </a:r>
            <a:r>
              <a:rPr lang="sv-SE" sz="1200" dirty="0" smtClean="0">
                <a:solidFill>
                  <a:srgbClr val="3F3F3F"/>
                </a:solidFill>
              </a:rPr>
              <a:t> sedan 2002</a:t>
            </a:r>
          </a:p>
          <a:p>
            <a:pPr marL="179388" lvl="0" indent="-179388">
              <a:buFont typeface="Arial" pitchFamily="34" charset="0"/>
              <a:buChar char="•"/>
            </a:pPr>
            <a:r>
              <a:rPr lang="sv-SE" sz="1200" dirty="0" smtClean="0">
                <a:solidFill>
                  <a:srgbClr val="3F3F3F"/>
                </a:solidFill>
              </a:rPr>
              <a:t>Tidigare erfarenhet inkluderar VD </a:t>
            </a:r>
            <a:r>
              <a:rPr lang="sv-SE" sz="1200" dirty="0" err="1" smtClean="0">
                <a:solidFill>
                  <a:srgbClr val="3F3F3F"/>
                </a:solidFill>
              </a:rPr>
              <a:t>Poolia</a:t>
            </a:r>
            <a:r>
              <a:rPr lang="sv-SE" sz="1200" dirty="0" smtClean="0">
                <a:solidFill>
                  <a:srgbClr val="3F3F3F"/>
                </a:solidFill>
              </a:rPr>
              <a:t> IT, </a:t>
            </a:r>
            <a:br>
              <a:rPr lang="sv-SE" sz="1200" dirty="0" smtClean="0">
                <a:solidFill>
                  <a:srgbClr val="3F3F3F"/>
                </a:solidFill>
              </a:rPr>
            </a:br>
            <a:r>
              <a:rPr lang="sv-SE" sz="1200" dirty="0" smtClean="0">
                <a:solidFill>
                  <a:srgbClr val="3F3F3F"/>
                </a:solidFill>
              </a:rPr>
              <a:t>Revisor PWC</a:t>
            </a:r>
          </a:p>
          <a:p>
            <a:pPr marL="179388" lvl="0" indent="-179388">
              <a:buFont typeface="Arial" pitchFamily="34" charset="0"/>
              <a:buChar char="•"/>
            </a:pPr>
            <a:r>
              <a:rPr lang="sv-SE" sz="1200" dirty="0" smtClean="0">
                <a:solidFill>
                  <a:srgbClr val="3F3F3F"/>
                </a:solidFill>
              </a:rPr>
              <a:t>Civilekonom, Uppsala Universitet</a:t>
            </a:r>
          </a:p>
        </p:txBody>
      </p:sp>
      <p:sp>
        <p:nvSpPr>
          <p:cNvPr id="38" name="Platshållare för innehåll 11"/>
          <p:cNvSpPr txBox="1">
            <a:spLocks/>
          </p:cNvSpPr>
          <p:nvPr/>
        </p:nvSpPr>
        <p:spPr>
          <a:xfrm>
            <a:off x="395288" y="2909885"/>
            <a:ext cx="4032251" cy="954107"/>
          </a:xfrm>
          <a:prstGeom prst="rect">
            <a:avLst/>
          </a:prstGeom>
        </p:spPr>
        <p:txBody>
          <a:bodyPr vert="horz" wrap="square" lIns="864000" tIns="0" rIns="0" bIns="0" rtlCol="0">
            <a:spAutoFit/>
          </a:bodyPr>
          <a:lstStyle/>
          <a:p>
            <a:pPr marL="266700" lvl="0" indent="-266700">
              <a:spcBef>
                <a:spcPts val="500"/>
              </a:spcBef>
            </a:pPr>
            <a:r>
              <a:rPr lang="sv-SE" sz="1400" b="1" dirty="0" smtClean="0">
                <a:solidFill>
                  <a:schemeClr val="tx2"/>
                </a:solidFill>
              </a:rPr>
              <a:t>Malin </a:t>
            </a:r>
            <a:r>
              <a:rPr lang="sv-SE" sz="1400" b="1" dirty="0" err="1" smtClean="0">
                <a:solidFill>
                  <a:schemeClr val="tx2"/>
                </a:solidFill>
              </a:rPr>
              <a:t>Lindley-Nord</a:t>
            </a:r>
            <a:r>
              <a:rPr lang="sv-SE" sz="1400" b="1" dirty="0" smtClean="0">
                <a:solidFill>
                  <a:schemeClr val="tx2"/>
                </a:solidFill>
              </a:rPr>
              <a:t>,  VD </a:t>
            </a:r>
            <a:r>
              <a:rPr lang="sv-SE" sz="1400" b="1" dirty="0" err="1" smtClean="0">
                <a:solidFill>
                  <a:schemeClr val="tx2"/>
                </a:solidFill>
              </a:rPr>
              <a:t>Nurse</a:t>
            </a:r>
            <a:r>
              <a:rPr lang="sv-SE" sz="1400" b="1" dirty="0" smtClean="0">
                <a:solidFill>
                  <a:schemeClr val="tx2"/>
                </a:solidFill>
              </a:rPr>
              <a:t> Sverige</a:t>
            </a:r>
          </a:p>
          <a:p>
            <a:pPr marL="179388" lvl="0" indent="-179388">
              <a:buFont typeface="Arial" pitchFamily="34" charset="0"/>
              <a:buChar char="•"/>
            </a:pPr>
            <a:r>
              <a:rPr lang="sv-SE" sz="1200" dirty="0" smtClean="0">
                <a:solidFill>
                  <a:srgbClr val="3F3F3F"/>
                </a:solidFill>
              </a:rPr>
              <a:t>Hos </a:t>
            </a:r>
            <a:r>
              <a:rPr lang="sv-SE" sz="1200" dirty="0" err="1" smtClean="0">
                <a:solidFill>
                  <a:srgbClr val="3F3F3F"/>
                </a:solidFill>
              </a:rPr>
              <a:t>Dedicare</a:t>
            </a:r>
            <a:r>
              <a:rPr lang="sv-SE" sz="1200" dirty="0" smtClean="0">
                <a:solidFill>
                  <a:srgbClr val="3F3F3F"/>
                </a:solidFill>
              </a:rPr>
              <a:t> sedan 2004</a:t>
            </a:r>
          </a:p>
          <a:p>
            <a:pPr marL="179388" lvl="0" indent="-179388">
              <a:buFont typeface="Arial" pitchFamily="34" charset="0"/>
              <a:buChar char="•"/>
            </a:pPr>
            <a:r>
              <a:rPr lang="sv-SE" sz="1200" dirty="0" smtClean="0">
                <a:solidFill>
                  <a:srgbClr val="3F3F3F"/>
                </a:solidFill>
              </a:rPr>
              <a:t>Tidigare erfarenhet inkluderar Konsultchef </a:t>
            </a:r>
            <a:br>
              <a:rPr lang="sv-SE" sz="1200" dirty="0" smtClean="0">
                <a:solidFill>
                  <a:srgbClr val="3F3F3F"/>
                </a:solidFill>
              </a:rPr>
            </a:br>
            <a:r>
              <a:rPr lang="sv-SE" sz="1200" dirty="0" err="1" smtClean="0">
                <a:solidFill>
                  <a:srgbClr val="3F3F3F"/>
                </a:solidFill>
              </a:rPr>
              <a:t>Poolia</a:t>
            </a:r>
            <a:r>
              <a:rPr lang="sv-SE" sz="1200" dirty="0" smtClean="0">
                <a:solidFill>
                  <a:srgbClr val="3F3F3F"/>
                </a:solidFill>
              </a:rPr>
              <a:t> Vård</a:t>
            </a:r>
          </a:p>
          <a:p>
            <a:pPr marL="179388" lvl="0" indent="-179388">
              <a:buFont typeface="Arial" pitchFamily="34" charset="0"/>
              <a:buChar char="•"/>
            </a:pPr>
            <a:r>
              <a:rPr lang="sv-SE" sz="1200" dirty="0" smtClean="0">
                <a:solidFill>
                  <a:srgbClr val="3F3F3F"/>
                </a:solidFill>
              </a:rPr>
              <a:t>Legitimerad sjuksköterska</a:t>
            </a:r>
          </a:p>
        </p:txBody>
      </p:sp>
      <p:sp>
        <p:nvSpPr>
          <p:cNvPr id="39" name="Platshållare för innehåll 11"/>
          <p:cNvSpPr txBox="1">
            <a:spLocks/>
          </p:cNvSpPr>
          <p:nvPr/>
        </p:nvSpPr>
        <p:spPr>
          <a:xfrm>
            <a:off x="395288" y="4057660"/>
            <a:ext cx="4032250" cy="1138773"/>
          </a:xfrm>
          <a:prstGeom prst="rect">
            <a:avLst/>
          </a:prstGeom>
        </p:spPr>
        <p:txBody>
          <a:bodyPr vert="horz" wrap="square" lIns="864000" tIns="0" rIns="0" bIns="0" rtlCol="0">
            <a:spAutoFit/>
          </a:bodyPr>
          <a:lstStyle/>
          <a:p>
            <a:pPr marL="266700" lvl="0" indent="-266700">
              <a:spcBef>
                <a:spcPts val="500"/>
              </a:spcBef>
            </a:pPr>
            <a:r>
              <a:rPr lang="sv-SE" sz="1400" b="1" dirty="0" smtClean="0">
                <a:solidFill>
                  <a:schemeClr val="tx2"/>
                </a:solidFill>
              </a:rPr>
              <a:t>Jenny Lundström, VD </a:t>
            </a:r>
            <a:r>
              <a:rPr lang="sv-SE" sz="1400" b="1" dirty="0" err="1" smtClean="0">
                <a:solidFill>
                  <a:schemeClr val="tx2"/>
                </a:solidFill>
              </a:rPr>
              <a:t>Doctor</a:t>
            </a:r>
            <a:r>
              <a:rPr lang="sv-SE" sz="1400" b="1" dirty="0" smtClean="0">
                <a:solidFill>
                  <a:schemeClr val="tx2"/>
                </a:solidFill>
              </a:rPr>
              <a:t> Sverige</a:t>
            </a:r>
          </a:p>
          <a:p>
            <a:pPr marL="179388" lvl="0" indent="-179388">
              <a:buFont typeface="Arial" pitchFamily="34" charset="0"/>
              <a:buChar char="•"/>
            </a:pPr>
            <a:r>
              <a:rPr lang="sv-SE" sz="1200" dirty="0" smtClean="0">
                <a:solidFill>
                  <a:srgbClr val="3F3F3F"/>
                </a:solidFill>
              </a:rPr>
              <a:t>Hos </a:t>
            </a:r>
            <a:r>
              <a:rPr lang="sv-SE" sz="1200" dirty="0" err="1" smtClean="0">
                <a:solidFill>
                  <a:srgbClr val="3F3F3F"/>
                </a:solidFill>
              </a:rPr>
              <a:t>Dedicare</a:t>
            </a:r>
            <a:r>
              <a:rPr lang="sv-SE" sz="1200" dirty="0" smtClean="0">
                <a:solidFill>
                  <a:srgbClr val="3F3F3F"/>
                </a:solidFill>
              </a:rPr>
              <a:t> sedan 2015</a:t>
            </a:r>
          </a:p>
          <a:p>
            <a:pPr marL="179388" lvl="0" indent="-179388">
              <a:buFont typeface="Arial" pitchFamily="34" charset="0"/>
              <a:buChar char="•"/>
            </a:pPr>
            <a:r>
              <a:rPr lang="sv-SE" sz="1200" dirty="0" smtClean="0">
                <a:solidFill>
                  <a:srgbClr val="3F3F3F"/>
                </a:solidFill>
              </a:rPr>
              <a:t>Tidigare erfarenhet inkluderar Säljchef eWork, Sälj- och Marknadsansvarig Compass Group. </a:t>
            </a:r>
          </a:p>
          <a:p>
            <a:pPr marL="179388" lvl="0" indent="-179388">
              <a:buFont typeface="Arial" pitchFamily="34" charset="0"/>
              <a:buChar char="•"/>
            </a:pPr>
            <a:r>
              <a:rPr lang="sv-SE" sz="1200" dirty="0" smtClean="0">
                <a:solidFill>
                  <a:srgbClr val="3F3F3F"/>
                </a:solidFill>
              </a:rPr>
              <a:t>Företagsekonomi, Management och Marknadsföring.</a:t>
            </a:r>
          </a:p>
        </p:txBody>
      </p:sp>
      <p:sp>
        <p:nvSpPr>
          <p:cNvPr id="42" name="Platshållare för innehåll 11"/>
          <p:cNvSpPr txBox="1">
            <a:spLocks/>
          </p:cNvSpPr>
          <p:nvPr/>
        </p:nvSpPr>
        <p:spPr>
          <a:xfrm>
            <a:off x="4716463" y="1759377"/>
            <a:ext cx="4032250" cy="954107"/>
          </a:xfrm>
          <a:prstGeom prst="rect">
            <a:avLst/>
          </a:prstGeom>
        </p:spPr>
        <p:txBody>
          <a:bodyPr vert="horz" wrap="square" lIns="864000" tIns="0" rIns="0" bIns="0" rtlCol="0">
            <a:spAutoFit/>
          </a:bodyPr>
          <a:lstStyle/>
          <a:p>
            <a:pPr marL="266700" lvl="0" indent="-266700">
              <a:spcBef>
                <a:spcPts val="500"/>
              </a:spcBef>
            </a:pPr>
            <a:r>
              <a:rPr lang="nb-NO" sz="1400" b="1" dirty="0" smtClean="0">
                <a:solidFill>
                  <a:schemeClr val="tx2"/>
                </a:solidFill>
              </a:rPr>
              <a:t>Petter Nyhagen, VD Dedicare Norge</a:t>
            </a:r>
          </a:p>
          <a:p>
            <a:pPr marL="179388" lvl="0" indent="-179388">
              <a:buFont typeface="Arial" pitchFamily="34" charset="0"/>
              <a:buChar char="•"/>
            </a:pPr>
            <a:r>
              <a:rPr lang="sv-SE" sz="1200" dirty="0" smtClean="0">
                <a:solidFill>
                  <a:srgbClr val="3F3F3F"/>
                </a:solidFill>
              </a:rPr>
              <a:t>Hos </a:t>
            </a:r>
            <a:r>
              <a:rPr lang="sv-SE" sz="1200" dirty="0" err="1" smtClean="0">
                <a:solidFill>
                  <a:srgbClr val="3F3F3F"/>
                </a:solidFill>
              </a:rPr>
              <a:t>Dedicare</a:t>
            </a:r>
            <a:r>
              <a:rPr lang="sv-SE" sz="1200" dirty="0" smtClean="0">
                <a:solidFill>
                  <a:srgbClr val="3F3F3F"/>
                </a:solidFill>
              </a:rPr>
              <a:t> sedan 2009</a:t>
            </a:r>
          </a:p>
          <a:p>
            <a:pPr marL="179388" lvl="0" indent="-179388">
              <a:buFont typeface="Arial" pitchFamily="34" charset="0"/>
              <a:buChar char="•"/>
            </a:pPr>
            <a:r>
              <a:rPr lang="sv-SE" sz="1200" dirty="0" smtClean="0">
                <a:solidFill>
                  <a:srgbClr val="3F3F3F"/>
                </a:solidFill>
              </a:rPr>
              <a:t>Tidigare erfarenhet inkluderar Kelly Services Norway AS</a:t>
            </a:r>
          </a:p>
          <a:p>
            <a:pPr marL="179388" lvl="0" indent="-179388">
              <a:buFont typeface="Arial" pitchFamily="34" charset="0"/>
              <a:buChar char="•"/>
            </a:pPr>
            <a:r>
              <a:rPr lang="sv-SE" sz="1200" dirty="0" smtClean="0">
                <a:solidFill>
                  <a:srgbClr val="3F3F3F"/>
                </a:solidFill>
              </a:rPr>
              <a:t>Legitimerad  sjuksköterska</a:t>
            </a:r>
          </a:p>
        </p:txBody>
      </p:sp>
      <p:pic>
        <p:nvPicPr>
          <p:cNvPr id="36" name="Picture 3" descr="K:\kunder\2014\Dedicare\Porträttbilder\tif\retouch\webbbilder\malin-lindley-nor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621"/>
          <a:stretch/>
        </p:blipFill>
        <p:spPr bwMode="auto">
          <a:xfrm>
            <a:off x="419778" y="2969755"/>
            <a:ext cx="720000" cy="720000"/>
          </a:xfrm>
          <a:prstGeom prst="rect">
            <a:avLst/>
          </a:prstGeom>
          <a:noFill/>
          <a:ln w="25400">
            <a:solidFill>
              <a:schemeClr val="bg1"/>
            </a:solidFill>
          </a:ln>
          <a:effectLst>
            <a:outerShdw blurRad="12700" algn="ctr" rotWithShape="0">
              <a:prstClr val="black">
                <a:alpha val="50000"/>
              </a:prstClr>
            </a:outerShdw>
          </a:effectLst>
          <a:extLst>
            <a:ext uri="{909E8E84-426E-40DD-AFC4-6F175D3DCCD1}">
              <a14:hiddenFill xmlns:a14="http://schemas.microsoft.com/office/drawing/2010/main">
                <a:solidFill>
                  <a:srgbClr val="FFFFFF"/>
                </a:solidFill>
              </a14:hiddenFill>
            </a:ext>
          </a:extLst>
        </p:spPr>
      </p:pic>
      <p:pic>
        <p:nvPicPr>
          <p:cNvPr id="44" name="Picture 2" descr="K:\kunder\2014\Dedicare\Porträttbilder\tif\retouch\webbbilder\stig-engcrantz.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0101"/>
          <a:stretch/>
        </p:blipFill>
        <p:spPr bwMode="auto">
          <a:xfrm>
            <a:off x="419778" y="1813384"/>
            <a:ext cx="720000" cy="708339"/>
          </a:xfrm>
          <a:prstGeom prst="rect">
            <a:avLst/>
          </a:prstGeom>
          <a:noFill/>
          <a:ln w="25400">
            <a:solidFill>
              <a:schemeClr val="bg1"/>
            </a:solidFill>
          </a:ln>
          <a:effectLst>
            <a:outerShdw blurRad="12700" algn="ctr" rotWithShape="0">
              <a:prstClr val="black">
                <a:alpha val="50000"/>
              </a:prstClr>
            </a:outerShdw>
          </a:effectLst>
          <a:extLst>
            <a:ext uri="{909E8E84-426E-40DD-AFC4-6F175D3DCCD1}">
              <a14:hiddenFill xmlns:a14="http://schemas.microsoft.com/office/drawing/2010/main">
                <a:solidFill>
                  <a:srgbClr val="FFFFFF"/>
                </a:solidFill>
              </a14:hiddenFill>
            </a:ext>
          </a:extLst>
        </p:spPr>
      </p:pic>
      <p:pic>
        <p:nvPicPr>
          <p:cNvPr id="1026" name="Picture 2" descr="H:\jenny-lundstro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823" y="4057660"/>
            <a:ext cx="792962" cy="867769"/>
          </a:xfrm>
          <a:prstGeom prst="rect">
            <a:avLst/>
          </a:prstGeom>
          <a:noFill/>
          <a:extLst>
            <a:ext uri="{909E8E84-426E-40DD-AFC4-6F175D3DCCD1}">
              <a14:hiddenFill xmlns:a14="http://schemas.microsoft.com/office/drawing/2010/main">
                <a:solidFill>
                  <a:srgbClr val="FFFFFF"/>
                </a:solidFill>
              </a14:hiddenFill>
            </a:ext>
          </a:extLst>
        </p:spPr>
      </p:pic>
      <p:sp>
        <p:nvSpPr>
          <p:cNvPr id="15" name="Platshållare för innehåll 11"/>
          <p:cNvSpPr txBox="1">
            <a:spLocks/>
          </p:cNvSpPr>
          <p:nvPr/>
        </p:nvSpPr>
        <p:spPr>
          <a:xfrm>
            <a:off x="4716016" y="2821496"/>
            <a:ext cx="4284476" cy="1138773"/>
          </a:xfrm>
          <a:prstGeom prst="rect">
            <a:avLst/>
          </a:prstGeom>
        </p:spPr>
        <p:txBody>
          <a:bodyPr vert="horz" wrap="square" lIns="864000" tIns="0" rIns="0" bIns="0" rtlCol="0">
            <a:spAutoFit/>
          </a:bodyPr>
          <a:lstStyle/>
          <a:p>
            <a:pPr marL="266700" lvl="0" indent="-266700">
              <a:spcBef>
                <a:spcPts val="500"/>
              </a:spcBef>
            </a:pPr>
            <a:r>
              <a:rPr lang="sv-SE" sz="1400" b="1" dirty="0" smtClean="0">
                <a:solidFill>
                  <a:schemeClr val="tx2"/>
                </a:solidFill>
              </a:rPr>
              <a:t>Jenny Pizzignacco, </a:t>
            </a:r>
            <a:r>
              <a:rPr lang="sv-SE" sz="1400" b="1" dirty="0" err="1" smtClean="0">
                <a:solidFill>
                  <a:schemeClr val="tx2"/>
                </a:solidFill>
              </a:rPr>
              <a:t>tf</a:t>
            </a:r>
            <a:r>
              <a:rPr lang="sv-SE" sz="1400" b="1" dirty="0" smtClean="0">
                <a:solidFill>
                  <a:schemeClr val="tx2"/>
                </a:solidFill>
              </a:rPr>
              <a:t> CFO</a:t>
            </a:r>
          </a:p>
          <a:p>
            <a:pPr marL="179388" lvl="0" indent="-179388">
              <a:buFont typeface="Arial" pitchFamily="34" charset="0"/>
              <a:buChar char="•"/>
            </a:pPr>
            <a:r>
              <a:rPr lang="sv-SE" sz="1200" dirty="0" smtClean="0">
                <a:solidFill>
                  <a:srgbClr val="3F3F3F"/>
                </a:solidFill>
              </a:rPr>
              <a:t>Hos </a:t>
            </a:r>
            <a:r>
              <a:rPr lang="sv-SE" sz="1200" dirty="0" err="1" smtClean="0">
                <a:solidFill>
                  <a:srgbClr val="3F3F3F"/>
                </a:solidFill>
              </a:rPr>
              <a:t>Dedicare</a:t>
            </a:r>
            <a:r>
              <a:rPr lang="sv-SE" sz="1200" dirty="0" smtClean="0">
                <a:solidFill>
                  <a:srgbClr val="3F3F3F"/>
                </a:solidFill>
              </a:rPr>
              <a:t> sedan 2016</a:t>
            </a:r>
          </a:p>
          <a:p>
            <a:pPr marL="179388" lvl="0" indent="-179388">
              <a:buFont typeface="Arial" pitchFamily="34" charset="0"/>
              <a:buChar char="•"/>
            </a:pPr>
            <a:r>
              <a:rPr lang="sv-SE" sz="1200" dirty="0" smtClean="0">
                <a:solidFill>
                  <a:srgbClr val="3F3F3F"/>
                </a:solidFill>
              </a:rPr>
              <a:t>Tidigare erfarenhet inkluderar avdelningschef på operations Nasdaq OMX, rekryteringskonsult Poolia</a:t>
            </a:r>
          </a:p>
          <a:p>
            <a:pPr marL="179388" lvl="0" indent="-179388">
              <a:buFont typeface="Arial" pitchFamily="34" charset="0"/>
              <a:buChar char="•"/>
            </a:pPr>
            <a:r>
              <a:rPr lang="sv-SE" sz="1200" dirty="0" smtClean="0">
                <a:solidFill>
                  <a:srgbClr val="3F3F3F"/>
                </a:solidFill>
              </a:rPr>
              <a:t>Civilekonom, Lunds Universitet</a:t>
            </a:r>
          </a:p>
          <a:p>
            <a:pPr marL="179388" lvl="0" indent="-179388">
              <a:buFont typeface="Arial" pitchFamily="34" charset="0"/>
              <a:buChar char="•"/>
            </a:pPr>
            <a:r>
              <a:rPr lang="sv-SE" sz="1200" dirty="0" smtClean="0">
                <a:solidFill>
                  <a:srgbClr val="3F3F3F"/>
                </a:solidFill>
              </a:rPr>
              <a:t>Styrelseledamot i </a:t>
            </a:r>
            <a:r>
              <a:rPr lang="sv-SE" sz="1200" dirty="0" err="1" smtClean="0">
                <a:solidFill>
                  <a:srgbClr val="3F3F3F"/>
                </a:solidFill>
              </a:rPr>
              <a:t>Uniflex</a:t>
            </a:r>
            <a:endParaRPr lang="sv-SE" sz="1200" dirty="0" smtClean="0">
              <a:solidFill>
                <a:srgbClr val="3F3F3F"/>
              </a:solidFill>
            </a:endParaRPr>
          </a:p>
        </p:txBody>
      </p:sp>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68614" y="2917714"/>
            <a:ext cx="767482" cy="839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5899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t>Styrelse, koncernstyrelse</a:t>
            </a:r>
            <a:endParaRPr lang="sv-SE" dirty="0"/>
          </a:p>
        </p:txBody>
      </p:sp>
      <p:sp>
        <p:nvSpPr>
          <p:cNvPr id="5" name="Platshållare för datum 4"/>
          <p:cNvSpPr>
            <a:spLocks noGrp="1"/>
          </p:cNvSpPr>
          <p:nvPr>
            <p:ph type="dt" sz="half" idx="2"/>
          </p:nvPr>
        </p:nvSpPr>
        <p:spPr/>
        <p:txBody>
          <a:bodyPr/>
          <a:lstStyle/>
          <a:p>
            <a:fld id="{917DE24E-CEBD-4005-A8DE-014D416EA58C}" type="datetime1">
              <a:rPr lang="sv-SE" smtClean="0"/>
              <a:pPr/>
              <a:t>2016-04-25</a:t>
            </a:fld>
            <a:endParaRPr lang="sv-SE"/>
          </a:p>
        </p:txBody>
      </p:sp>
      <p:sp>
        <p:nvSpPr>
          <p:cNvPr id="6" name="Platshållare för bildnummer 5"/>
          <p:cNvSpPr>
            <a:spLocks noGrp="1"/>
          </p:cNvSpPr>
          <p:nvPr>
            <p:ph type="sldNum" sz="quarter" idx="4"/>
          </p:nvPr>
        </p:nvSpPr>
        <p:spPr/>
        <p:txBody>
          <a:bodyPr/>
          <a:lstStyle/>
          <a:p>
            <a:fld id="{69B91339-51B8-4691-AC3E-0AFE781C7DDB}" type="slidenum">
              <a:rPr lang="sv-SE" smtClean="0"/>
              <a:pPr/>
              <a:t>9</a:t>
            </a:fld>
            <a:endParaRPr lang="sv-SE" dirty="0"/>
          </a:p>
        </p:txBody>
      </p:sp>
      <p:pic>
        <p:nvPicPr>
          <p:cNvPr id="20" name="Bildobjekt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7323" y="1663347"/>
            <a:ext cx="837474" cy="916295"/>
          </a:xfrm>
          <a:prstGeom prst="rect">
            <a:avLst/>
          </a:prstGeom>
          <a:noFill/>
          <a:ln w="25400">
            <a:solidFill>
              <a:schemeClr val="bg1"/>
            </a:solidFill>
          </a:ln>
          <a:effectLst>
            <a:outerShdw blurRad="12700" algn="ctr" rotWithShape="0">
              <a:prstClr val="black">
                <a:alpha val="50000"/>
              </a:prstClr>
            </a:outerShdw>
          </a:effectLst>
        </p:spPr>
      </p:pic>
      <p:pic>
        <p:nvPicPr>
          <p:cNvPr id="21" name="Bildobjekt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3538" y="1685243"/>
            <a:ext cx="837480" cy="916301"/>
          </a:xfrm>
          <a:prstGeom prst="rect">
            <a:avLst/>
          </a:prstGeom>
          <a:noFill/>
          <a:ln w="25400">
            <a:solidFill>
              <a:schemeClr val="bg1"/>
            </a:solidFill>
          </a:ln>
          <a:effectLst>
            <a:outerShdw blurRad="12700" algn="ctr" rotWithShape="0">
              <a:prstClr val="black">
                <a:alpha val="50000"/>
              </a:prstClr>
            </a:outerShdw>
          </a:effectLst>
        </p:spPr>
      </p:pic>
      <p:pic>
        <p:nvPicPr>
          <p:cNvPr id="22" name="Bildobjekt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5206" y="1708446"/>
            <a:ext cx="837474" cy="916295"/>
          </a:xfrm>
          <a:prstGeom prst="rect">
            <a:avLst/>
          </a:prstGeom>
          <a:noFill/>
          <a:ln w="25400">
            <a:solidFill>
              <a:schemeClr val="bg1"/>
            </a:solidFill>
          </a:ln>
          <a:effectLst>
            <a:outerShdw blurRad="12700" algn="ctr" rotWithShape="0">
              <a:prstClr val="black">
                <a:alpha val="50000"/>
              </a:prstClr>
            </a:outerShdw>
          </a:effectLst>
        </p:spPr>
      </p:pic>
      <p:sp>
        <p:nvSpPr>
          <p:cNvPr id="23" name="textruta 52"/>
          <p:cNvSpPr txBox="1"/>
          <p:nvPr/>
        </p:nvSpPr>
        <p:spPr>
          <a:xfrm>
            <a:off x="373623" y="2665841"/>
            <a:ext cx="617157" cy="261610"/>
          </a:xfrm>
          <a:prstGeom prst="rect">
            <a:avLst/>
          </a:prstGeom>
          <a:noFill/>
        </p:spPr>
        <p:txBody>
          <a:bodyPr wrap="none" lIns="0" rIns="0" rtlCol="0">
            <a:spAutoFit/>
          </a:bodyPr>
          <a:lstStyle>
            <a:defPPr>
              <a:defRPr lang="sv-SE"/>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marL="266700" indent="-266700">
              <a:spcBef>
                <a:spcPts val="0"/>
              </a:spcBef>
            </a:pPr>
            <a:r>
              <a:rPr lang="sv-SE" sz="1100" b="1" dirty="0">
                <a:solidFill>
                  <a:schemeClr val="tx2"/>
                </a:solidFill>
                <a:latin typeface="+mn-lt"/>
                <a:ea typeface="+mn-ea"/>
                <a:cs typeface="+mn-cs"/>
              </a:rPr>
              <a:t>Björn Örås</a:t>
            </a:r>
          </a:p>
        </p:txBody>
      </p:sp>
      <p:sp>
        <p:nvSpPr>
          <p:cNvPr id="24" name="textruta 54"/>
          <p:cNvSpPr txBox="1"/>
          <p:nvPr/>
        </p:nvSpPr>
        <p:spPr>
          <a:xfrm>
            <a:off x="2137323" y="2599451"/>
            <a:ext cx="801501" cy="430887"/>
          </a:xfrm>
          <a:prstGeom prst="rect">
            <a:avLst/>
          </a:prstGeom>
          <a:noFill/>
        </p:spPr>
        <p:txBody>
          <a:bodyPr wrap="none" lIns="0" rIns="0" rtlCol="0">
            <a:spAutoFit/>
          </a:bodyPr>
          <a:lstStyle>
            <a:defPPr>
              <a:defRPr lang="sv-SE"/>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marL="266700" indent="-266700">
              <a:spcBef>
                <a:spcPts val="0"/>
              </a:spcBef>
            </a:pPr>
            <a:r>
              <a:rPr lang="sv-SE" sz="1100" b="1" dirty="0">
                <a:solidFill>
                  <a:schemeClr val="tx2"/>
                </a:solidFill>
                <a:latin typeface="+mn-lt"/>
                <a:ea typeface="+mn-ea"/>
                <a:cs typeface="+mn-cs"/>
              </a:rPr>
              <a:t>Anna Lefevre </a:t>
            </a:r>
          </a:p>
          <a:p>
            <a:pPr marL="266700" indent="-266700">
              <a:spcBef>
                <a:spcPts val="0"/>
              </a:spcBef>
            </a:pPr>
            <a:r>
              <a:rPr lang="sv-SE" sz="1100" b="1" dirty="0" err="1">
                <a:solidFill>
                  <a:schemeClr val="tx2"/>
                </a:solidFill>
                <a:latin typeface="+mn-lt"/>
                <a:ea typeface="+mn-ea"/>
                <a:cs typeface="+mn-cs"/>
              </a:rPr>
              <a:t>Skjöldebrand</a:t>
            </a:r>
            <a:endParaRPr lang="sv-SE" sz="1100" b="1" dirty="0">
              <a:solidFill>
                <a:schemeClr val="tx2"/>
              </a:solidFill>
              <a:latin typeface="+mn-lt"/>
              <a:ea typeface="+mn-ea"/>
              <a:cs typeface="+mn-cs"/>
            </a:endParaRPr>
          </a:p>
        </p:txBody>
      </p:sp>
      <p:sp>
        <p:nvSpPr>
          <p:cNvPr id="25" name="textruta 55"/>
          <p:cNvSpPr txBox="1"/>
          <p:nvPr/>
        </p:nvSpPr>
        <p:spPr>
          <a:xfrm>
            <a:off x="3892462" y="2620741"/>
            <a:ext cx="1053173" cy="430887"/>
          </a:xfrm>
          <a:prstGeom prst="rect">
            <a:avLst/>
          </a:prstGeom>
          <a:noFill/>
        </p:spPr>
        <p:txBody>
          <a:bodyPr wrap="none" lIns="0" rIns="0" rtlCol="0">
            <a:spAutoFit/>
          </a:bodyPr>
          <a:lstStyle>
            <a:defPPr>
              <a:defRPr lang="sv-SE"/>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marL="266700" indent="-266700">
              <a:spcBef>
                <a:spcPts val="0"/>
              </a:spcBef>
            </a:pPr>
            <a:r>
              <a:rPr lang="sv-SE" sz="1100" b="1" dirty="0">
                <a:solidFill>
                  <a:schemeClr val="tx2"/>
                </a:solidFill>
                <a:latin typeface="+mn-lt"/>
                <a:ea typeface="+mn-ea"/>
                <a:cs typeface="+mn-cs"/>
              </a:rPr>
              <a:t>Anna-Stina</a:t>
            </a:r>
          </a:p>
          <a:p>
            <a:pPr marL="266700" indent="-266700">
              <a:spcBef>
                <a:spcPts val="0"/>
              </a:spcBef>
            </a:pPr>
            <a:r>
              <a:rPr lang="sv-SE" sz="1100" b="1" dirty="0">
                <a:solidFill>
                  <a:schemeClr val="tx2"/>
                </a:solidFill>
                <a:latin typeface="+mn-lt"/>
                <a:ea typeface="+mn-ea"/>
                <a:cs typeface="+mn-cs"/>
              </a:rPr>
              <a:t>Nordmark Nilsson</a:t>
            </a:r>
          </a:p>
        </p:txBody>
      </p:sp>
      <p:sp>
        <p:nvSpPr>
          <p:cNvPr id="26" name="textruta 56"/>
          <p:cNvSpPr txBox="1"/>
          <p:nvPr/>
        </p:nvSpPr>
        <p:spPr>
          <a:xfrm>
            <a:off x="5629711" y="2705380"/>
            <a:ext cx="896079" cy="261610"/>
          </a:xfrm>
          <a:prstGeom prst="rect">
            <a:avLst/>
          </a:prstGeom>
          <a:noFill/>
        </p:spPr>
        <p:txBody>
          <a:bodyPr wrap="none" lIns="0" rIns="0" rtlCol="0">
            <a:spAutoFit/>
          </a:bodyPr>
          <a:lstStyle>
            <a:defPPr>
              <a:defRPr lang="sv-SE"/>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marL="266700" indent="-266700">
              <a:spcBef>
                <a:spcPts val="0"/>
              </a:spcBef>
            </a:pPr>
            <a:r>
              <a:rPr lang="sv-SE" sz="1100" b="1" dirty="0">
                <a:solidFill>
                  <a:schemeClr val="tx2"/>
                </a:solidFill>
                <a:latin typeface="+mn-lt"/>
                <a:ea typeface="+mn-ea"/>
                <a:cs typeface="+mn-cs"/>
              </a:rPr>
              <a:t>Dag Sundström</a:t>
            </a:r>
          </a:p>
        </p:txBody>
      </p:sp>
      <p:sp>
        <p:nvSpPr>
          <p:cNvPr id="27" name="textruta 57"/>
          <p:cNvSpPr txBox="1"/>
          <p:nvPr/>
        </p:nvSpPr>
        <p:spPr>
          <a:xfrm>
            <a:off x="7395206" y="2642637"/>
            <a:ext cx="1078821" cy="430887"/>
          </a:xfrm>
          <a:prstGeom prst="rect">
            <a:avLst/>
          </a:prstGeom>
          <a:noFill/>
        </p:spPr>
        <p:txBody>
          <a:bodyPr wrap="none" lIns="0" rIns="0" rtlCol="0">
            <a:spAutoFit/>
          </a:bodyPr>
          <a:lstStyle>
            <a:defPPr>
              <a:defRPr lang="sv-SE"/>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marL="266700" indent="-266700">
              <a:spcBef>
                <a:spcPts val="0"/>
              </a:spcBef>
            </a:pPr>
            <a:r>
              <a:rPr lang="sv-SE" sz="1100" b="1" dirty="0">
                <a:solidFill>
                  <a:schemeClr val="tx2"/>
                </a:solidFill>
                <a:latin typeface="+mn-lt"/>
                <a:ea typeface="+mn-ea"/>
                <a:cs typeface="+mn-cs"/>
              </a:rPr>
              <a:t>Helena </a:t>
            </a:r>
            <a:r>
              <a:rPr lang="sv-SE" sz="1100" b="1" dirty="0" err="1">
                <a:solidFill>
                  <a:schemeClr val="tx2"/>
                </a:solidFill>
                <a:latin typeface="+mn-lt"/>
                <a:ea typeface="+mn-ea"/>
                <a:cs typeface="+mn-cs"/>
              </a:rPr>
              <a:t>Thunander</a:t>
            </a:r>
            <a:endParaRPr lang="sv-SE" sz="1100" b="1" dirty="0">
              <a:solidFill>
                <a:schemeClr val="tx2"/>
              </a:solidFill>
              <a:latin typeface="+mn-lt"/>
              <a:ea typeface="+mn-ea"/>
              <a:cs typeface="+mn-cs"/>
            </a:endParaRPr>
          </a:p>
          <a:p>
            <a:pPr marL="266700" indent="-266700">
              <a:spcBef>
                <a:spcPts val="0"/>
              </a:spcBef>
            </a:pPr>
            <a:r>
              <a:rPr lang="sv-SE" sz="1100" b="1" dirty="0">
                <a:solidFill>
                  <a:schemeClr val="tx2"/>
                </a:solidFill>
                <a:latin typeface="+mn-lt"/>
                <a:ea typeface="+mn-ea"/>
                <a:cs typeface="+mn-cs"/>
              </a:rPr>
              <a:t>Holmstedt</a:t>
            </a:r>
          </a:p>
        </p:txBody>
      </p:sp>
      <p:pic>
        <p:nvPicPr>
          <p:cNvPr id="3074" name="Picture 2" descr="Björn web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3394" y="1663664"/>
            <a:ext cx="857614" cy="9948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ersion 2 Dag 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52913" y="1661581"/>
            <a:ext cx="872877" cy="1012536"/>
          </a:xfrm>
          <a:prstGeom prst="rect">
            <a:avLst/>
          </a:prstGeom>
          <a:noFill/>
          <a:extLst>
            <a:ext uri="{909E8E84-426E-40DD-AFC4-6F175D3DCCD1}">
              <a14:hiddenFill xmlns:a14="http://schemas.microsoft.com/office/drawing/2010/main">
                <a:solidFill>
                  <a:srgbClr val="FFFFFF"/>
                </a:solidFill>
              </a14:hiddenFill>
            </a:ext>
          </a:extLst>
        </p:spPr>
      </p:pic>
      <p:sp>
        <p:nvSpPr>
          <p:cNvPr id="16" name="Platshållare för innehåll 11"/>
          <p:cNvSpPr txBox="1">
            <a:spLocks/>
          </p:cNvSpPr>
          <p:nvPr/>
        </p:nvSpPr>
        <p:spPr>
          <a:xfrm>
            <a:off x="-576572" y="3161789"/>
            <a:ext cx="2376264" cy="2215991"/>
          </a:xfrm>
          <a:prstGeom prst="rect">
            <a:avLst/>
          </a:prstGeom>
        </p:spPr>
        <p:txBody>
          <a:bodyPr vert="horz" wrap="square" lIns="864000" tIns="0" rIns="0" bIns="0" rtlCol="0">
            <a:spAutoFit/>
          </a:bodyPr>
          <a:lstStyle/>
          <a:p>
            <a:r>
              <a:rPr lang="sv-SE" sz="1000" b="1" dirty="0" smtClean="0"/>
              <a:t>Övriga uppdrag/befattningar: </a:t>
            </a:r>
            <a:r>
              <a:rPr lang="sv-SE" sz="1000" dirty="0" smtClean="0"/>
              <a:t>Grundare </a:t>
            </a:r>
            <a:r>
              <a:rPr lang="sv-SE" sz="1000" dirty="0"/>
              <a:t>av Poolia och </a:t>
            </a:r>
            <a:r>
              <a:rPr lang="sv-SE" sz="1000" dirty="0" err="1" smtClean="0"/>
              <a:t>Uniflex</a:t>
            </a:r>
            <a:r>
              <a:rPr lang="sv-SE" sz="1000" dirty="0" smtClean="0"/>
              <a:t>. Styrelseordförande </a:t>
            </a:r>
            <a:r>
              <a:rPr lang="sv-SE" sz="1000" dirty="0"/>
              <a:t>(so), styrelseledamot (</a:t>
            </a:r>
            <a:r>
              <a:rPr lang="sv-SE" sz="1000" dirty="0" err="1"/>
              <a:t>sl</a:t>
            </a:r>
            <a:r>
              <a:rPr lang="sv-SE" sz="1000" dirty="0"/>
              <a:t>) och/eller verkställande direktör (vd) i Bro Hof Destilleri AB (</a:t>
            </a:r>
            <a:r>
              <a:rPr lang="sv-SE" sz="1000" dirty="0" err="1"/>
              <a:t>sl</a:t>
            </a:r>
            <a:r>
              <a:rPr lang="sv-SE" sz="1000" dirty="0"/>
              <a:t>/vd), Bro Hof Golf AB (so), Bro Hof Hotell &amp; Konferens AB (</a:t>
            </a:r>
            <a:r>
              <a:rPr lang="sv-SE" sz="1000" dirty="0" err="1"/>
              <a:t>sl</a:t>
            </a:r>
            <a:r>
              <a:rPr lang="sv-SE" sz="1000" dirty="0"/>
              <a:t>/vd), Bro Hof Slott AB (</a:t>
            </a:r>
            <a:r>
              <a:rPr lang="sv-SE" sz="1000" dirty="0" err="1"/>
              <a:t>sl</a:t>
            </a:r>
            <a:r>
              <a:rPr lang="sv-SE" sz="1000" dirty="0"/>
              <a:t>/vd), Poolia AB, Scandinavian Masters AB (so), </a:t>
            </a:r>
            <a:r>
              <a:rPr lang="sv-SE" sz="1000" dirty="0" err="1"/>
              <a:t>Uniflex</a:t>
            </a:r>
            <a:r>
              <a:rPr lang="sv-SE" sz="1000" dirty="0"/>
              <a:t> AB (so) och </a:t>
            </a:r>
            <a:r>
              <a:rPr lang="sv-SE" sz="1000" dirty="0" err="1"/>
              <a:t>Uniflex</a:t>
            </a:r>
            <a:r>
              <a:rPr lang="sv-SE" sz="1000" dirty="0"/>
              <a:t> Sverige AB (so</a:t>
            </a:r>
            <a:r>
              <a:rPr lang="sv-SE" sz="1400" dirty="0"/>
              <a:t>).</a:t>
            </a:r>
          </a:p>
        </p:txBody>
      </p:sp>
      <p:sp>
        <p:nvSpPr>
          <p:cNvPr id="17" name="Platshållare för innehåll 11"/>
          <p:cNvSpPr txBox="1">
            <a:spLocks/>
          </p:cNvSpPr>
          <p:nvPr/>
        </p:nvSpPr>
        <p:spPr>
          <a:xfrm>
            <a:off x="1259384" y="3164108"/>
            <a:ext cx="2412516" cy="2000548"/>
          </a:xfrm>
          <a:prstGeom prst="rect">
            <a:avLst/>
          </a:prstGeom>
        </p:spPr>
        <p:txBody>
          <a:bodyPr vert="horz" wrap="square" lIns="864000" tIns="0" rIns="0" bIns="0" rtlCol="0">
            <a:spAutoFit/>
          </a:bodyPr>
          <a:lstStyle/>
          <a:p>
            <a:r>
              <a:rPr lang="sv-SE" sz="1000" b="1" dirty="0" smtClean="0"/>
              <a:t>Övriga </a:t>
            </a:r>
            <a:r>
              <a:rPr lang="sv-SE" sz="1000" b="1" dirty="0"/>
              <a:t>uppdrag/befattningar:</a:t>
            </a:r>
            <a:r>
              <a:rPr lang="sv-SE" sz="1000" dirty="0"/>
              <a:t> </a:t>
            </a:r>
            <a:endParaRPr lang="sv-SE" sz="1000" dirty="0" smtClean="0"/>
          </a:p>
          <a:p>
            <a:r>
              <a:rPr lang="sv-SE" sz="1000" dirty="0" smtClean="0"/>
              <a:t>Verkställande </a:t>
            </a:r>
            <a:r>
              <a:rPr lang="sv-SE" sz="1000" dirty="0"/>
              <a:t>direktör i Swedish </a:t>
            </a:r>
            <a:r>
              <a:rPr lang="sv-SE" sz="1000" dirty="0" err="1"/>
              <a:t>Medtech</a:t>
            </a:r>
            <a:r>
              <a:rPr lang="sv-SE" sz="1000" dirty="0"/>
              <a:t> Service Aktiebolag och ordförande i </a:t>
            </a:r>
            <a:r>
              <a:rPr lang="sv-SE" sz="1000" dirty="0" err="1"/>
              <a:t>Eucomeds</a:t>
            </a:r>
            <a:r>
              <a:rPr lang="sv-SE" sz="1000" dirty="0"/>
              <a:t> nätverk för nationella </a:t>
            </a:r>
            <a:r>
              <a:rPr lang="sv-SE" sz="1000" dirty="0" err="1"/>
              <a:t>medtechföreningar</a:t>
            </a:r>
            <a:r>
              <a:rPr lang="sv-SE" sz="1000" dirty="0"/>
              <a:t> i Europa. </a:t>
            </a:r>
            <a:r>
              <a:rPr lang="sv-SE" sz="1000" dirty="0" smtClean="0"/>
              <a:t>Styrelseledamot </a:t>
            </a:r>
            <a:r>
              <a:rPr lang="sv-SE" sz="1000" dirty="0"/>
              <a:t>i </a:t>
            </a:r>
            <a:r>
              <a:rPr lang="sv-SE" sz="1000" dirty="0" err="1"/>
              <a:t>Eucomeds</a:t>
            </a:r>
            <a:r>
              <a:rPr lang="sv-SE" sz="1000" dirty="0"/>
              <a:t> styrelse, SIS AB, </a:t>
            </a:r>
            <a:r>
              <a:rPr lang="sv-SE" sz="1000" dirty="0" err="1"/>
              <a:t>Swecare</a:t>
            </a:r>
            <a:r>
              <a:rPr lang="sv-SE" sz="1000" dirty="0"/>
              <a:t> AB, Stiftelsen </a:t>
            </a:r>
            <a:r>
              <a:rPr lang="sv-SE" sz="1000" dirty="0" err="1"/>
              <a:t>Swecare</a:t>
            </a:r>
            <a:r>
              <a:rPr lang="sv-SE" sz="1000" dirty="0"/>
              <a:t>., </a:t>
            </a:r>
            <a:r>
              <a:rPr lang="sv-SE" sz="1000" dirty="0" err="1"/>
              <a:t>ehälsomyndigheten</a:t>
            </a:r>
            <a:r>
              <a:rPr lang="sv-SE" sz="1000" dirty="0"/>
              <a:t> samt Läkemedelsverkets insynsråd</a:t>
            </a:r>
          </a:p>
        </p:txBody>
      </p:sp>
      <p:sp>
        <p:nvSpPr>
          <p:cNvPr id="18" name="Platshållare för innehåll 11"/>
          <p:cNvSpPr txBox="1">
            <a:spLocks/>
          </p:cNvSpPr>
          <p:nvPr/>
        </p:nvSpPr>
        <p:spPr>
          <a:xfrm>
            <a:off x="3059584" y="3164108"/>
            <a:ext cx="2412516" cy="1846659"/>
          </a:xfrm>
          <a:prstGeom prst="rect">
            <a:avLst/>
          </a:prstGeom>
        </p:spPr>
        <p:txBody>
          <a:bodyPr vert="horz" wrap="square" lIns="864000" tIns="0" rIns="0" bIns="0" rtlCol="0">
            <a:spAutoFit/>
          </a:bodyPr>
          <a:lstStyle/>
          <a:p>
            <a:r>
              <a:rPr lang="sv-SE" sz="1000" b="1" dirty="0"/>
              <a:t>Övriga uppdrag/befattningar:</a:t>
            </a:r>
            <a:r>
              <a:rPr lang="sv-SE" sz="1000" dirty="0"/>
              <a:t> </a:t>
            </a:r>
            <a:endParaRPr lang="sv-SE" sz="1000" dirty="0" smtClean="0"/>
          </a:p>
          <a:p>
            <a:r>
              <a:rPr lang="sv-SE" sz="1000" dirty="0" smtClean="0"/>
              <a:t>Vice </a:t>
            </a:r>
            <a:r>
              <a:rPr lang="sv-SE" sz="1000" dirty="0"/>
              <a:t>ordförande och ordförande revisionsutskottet Svenska Kraftnät, ledamot och ordförande revisionsutskottet Sveaskog AB och Sveaskog Förvaltnings AB, ledamot </a:t>
            </a:r>
            <a:r>
              <a:rPr lang="sv-SE" sz="1000" dirty="0" err="1"/>
              <a:t>Softronic</a:t>
            </a:r>
            <a:r>
              <a:rPr lang="sv-SE" sz="1000" dirty="0"/>
              <a:t> AB, Regina AB. Rådgivare till bl.a. </a:t>
            </a:r>
            <a:r>
              <a:rPr lang="sv-SE" sz="1000" dirty="0" err="1"/>
              <a:t>Evli</a:t>
            </a:r>
            <a:r>
              <a:rPr lang="sv-SE" sz="1000" dirty="0"/>
              <a:t> Bank </a:t>
            </a:r>
            <a:r>
              <a:rPr lang="sv-SE" sz="1000" dirty="0" err="1"/>
              <a:t>Plc</a:t>
            </a:r>
            <a:r>
              <a:rPr lang="sv-SE" sz="1000" dirty="0"/>
              <a:t>, styrelser, företagsledningar m.fl.</a:t>
            </a:r>
          </a:p>
        </p:txBody>
      </p:sp>
      <p:sp>
        <p:nvSpPr>
          <p:cNvPr id="19" name="Platshållare för innehåll 11"/>
          <p:cNvSpPr txBox="1">
            <a:spLocks/>
          </p:cNvSpPr>
          <p:nvPr/>
        </p:nvSpPr>
        <p:spPr>
          <a:xfrm>
            <a:off x="4787776" y="3161789"/>
            <a:ext cx="2412516" cy="1077218"/>
          </a:xfrm>
          <a:prstGeom prst="rect">
            <a:avLst/>
          </a:prstGeom>
        </p:spPr>
        <p:txBody>
          <a:bodyPr vert="horz" wrap="square" lIns="864000" tIns="0" rIns="0" bIns="0" rtlCol="0">
            <a:spAutoFit/>
          </a:bodyPr>
          <a:lstStyle/>
          <a:p>
            <a:r>
              <a:rPr lang="sv-SE" sz="1000" b="1" dirty="0"/>
              <a:t>Övriga uppdrag/befattningar</a:t>
            </a:r>
            <a:r>
              <a:rPr lang="sv-SE" sz="1000" b="1" dirty="0" smtClean="0"/>
              <a:t>:</a:t>
            </a:r>
          </a:p>
          <a:p>
            <a:r>
              <a:rPr lang="sv-SE" sz="1000" dirty="0" smtClean="0"/>
              <a:t>Styrelseledamot </a:t>
            </a:r>
            <a:r>
              <a:rPr lang="sv-SE" sz="1000" dirty="0"/>
              <a:t>i Poolia AB (</a:t>
            </a:r>
            <a:r>
              <a:rPr lang="sv-SE" sz="1000" dirty="0" err="1"/>
              <a:t>Publ</a:t>
            </a:r>
            <a:r>
              <a:rPr lang="sv-SE" sz="1000" dirty="0"/>
              <a:t>), International Swedish </a:t>
            </a:r>
            <a:r>
              <a:rPr lang="sv-SE" sz="1000" dirty="0" err="1"/>
              <a:t>School</a:t>
            </a:r>
            <a:r>
              <a:rPr lang="sv-SE" sz="1000" dirty="0"/>
              <a:t> AB (Raoul Wallenbergskolan), Djurö Krog AB samt DS Holding AB</a:t>
            </a:r>
          </a:p>
        </p:txBody>
      </p:sp>
      <p:sp>
        <p:nvSpPr>
          <p:cNvPr id="28" name="Platshållare för innehåll 11"/>
          <p:cNvSpPr txBox="1">
            <a:spLocks/>
          </p:cNvSpPr>
          <p:nvPr/>
        </p:nvSpPr>
        <p:spPr>
          <a:xfrm>
            <a:off x="6551972" y="3164691"/>
            <a:ext cx="2412516" cy="1077218"/>
          </a:xfrm>
          <a:prstGeom prst="rect">
            <a:avLst/>
          </a:prstGeom>
        </p:spPr>
        <p:txBody>
          <a:bodyPr vert="horz" wrap="square" lIns="864000" tIns="0" rIns="0" bIns="0" rtlCol="0">
            <a:spAutoFit/>
          </a:bodyPr>
          <a:lstStyle/>
          <a:p>
            <a:r>
              <a:rPr lang="sv-SE" sz="1000" b="1" dirty="0"/>
              <a:t>Övriga uppdrag/befattningar:</a:t>
            </a:r>
            <a:r>
              <a:rPr lang="sv-SE" sz="1000" dirty="0"/>
              <a:t> </a:t>
            </a:r>
            <a:endParaRPr lang="sv-SE" sz="1000" dirty="0" smtClean="0"/>
          </a:p>
          <a:p>
            <a:r>
              <a:rPr lang="sv-SE" sz="1000" dirty="0" smtClean="0"/>
              <a:t>Ekonomidirektör </a:t>
            </a:r>
            <a:r>
              <a:rPr lang="sv-SE" sz="1000" dirty="0"/>
              <a:t>för Försvarsmakten samt styrelseledamot i Stiftelsen Clara och Danderyds Sjukhus AB</a:t>
            </a:r>
          </a:p>
        </p:txBody>
      </p:sp>
    </p:spTree>
    <p:extLst>
      <p:ext uri="{BB962C8B-B14F-4D97-AF65-F5344CB8AC3E}">
        <p14:creationId xmlns:p14="http://schemas.microsoft.com/office/powerpoint/2010/main" val="785794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ro">
  <a:themeElements>
    <a:clrScheme name="Dedicare inkl affärsområden">
      <a:dk1>
        <a:sysClr val="windowText" lastClr="000000"/>
      </a:dk1>
      <a:lt1>
        <a:sysClr val="window" lastClr="FFFFFF"/>
      </a:lt1>
      <a:dk2>
        <a:srgbClr val="E00027"/>
      </a:dk2>
      <a:lt2>
        <a:srgbClr val="4C4C4C"/>
      </a:lt2>
      <a:accent1>
        <a:srgbClr val="58A618"/>
      </a:accent1>
      <a:accent2>
        <a:srgbClr val="FF7F45"/>
      </a:accent2>
      <a:accent3>
        <a:srgbClr val="63B1E5"/>
      </a:accent3>
      <a:accent4>
        <a:srgbClr val="9093CE"/>
      </a:accent4>
      <a:accent5>
        <a:srgbClr val="9C5FB5"/>
      </a:accent5>
      <a:accent6>
        <a:srgbClr val="0094B3"/>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m oss">
  <a:themeElements>
    <a:clrScheme name="Dedicare inkl affärsområden">
      <a:dk1>
        <a:sysClr val="windowText" lastClr="000000"/>
      </a:dk1>
      <a:lt1>
        <a:sysClr val="window" lastClr="FFFFFF"/>
      </a:lt1>
      <a:dk2>
        <a:srgbClr val="E00027"/>
      </a:dk2>
      <a:lt2>
        <a:srgbClr val="4C4C4C"/>
      </a:lt2>
      <a:accent1>
        <a:srgbClr val="58A618"/>
      </a:accent1>
      <a:accent2>
        <a:srgbClr val="FF7F45"/>
      </a:accent2>
      <a:accent3>
        <a:srgbClr val="63B1E5"/>
      </a:accent3>
      <a:accent4>
        <a:srgbClr val="9093CE"/>
      </a:accent4>
      <a:accent5>
        <a:srgbClr val="9C5FB5"/>
      </a:accent5>
      <a:accent6>
        <a:srgbClr val="0094B3"/>
      </a:accent6>
      <a:hlink>
        <a:srgbClr val="5B5958"/>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Årsbokslut">
  <a:themeElements>
    <a:clrScheme name="Dedicare inkl affärsområden">
      <a:dk1>
        <a:sysClr val="windowText" lastClr="000000"/>
      </a:dk1>
      <a:lt1>
        <a:sysClr val="window" lastClr="FFFFFF"/>
      </a:lt1>
      <a:dk2>
        <a:srgbClr val="E00027"/>
      </a:dk2>
      <a:lt2>
        <a:srgbClr val="4C4C4C"/>
      </a:lt2>
      <a:accent1>
        <a:srgbClr val="58A618"/>
      </a:accent1>
      <a:accent2>
        <a:srgbClr val="FF7F45"/>
      </a:accent2>
      <a:accent3>
        <a:srgbClr val="63B1E5"/>
      </a:accent3>
      <a:accent4>
        <a:srgbClr val="9093CE"/>
      </a:accent4>
      <a:accent5>
        <a:srgbClr val="9C5FB5"/>
      </a:accent5>
      <a:accent6>
        <a:srgbClr val="0094B3"/>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vartalsrapport">
  <a:themeElements>
    <a:clrScheme name="Dedicare inkl affärsområden">
      <a:dk1>
        <a:sysClr val="windowText" lastClr="000000"/>
      </a:dk1>
      <a:lt1>
        <a:sysClr val="window" lastClr="FFFFFF"/>
      </a:lt1>
      <a:dk2>
        <a:srgbClr val="E00027"/>
      </a:dk2>
      <a:lt2>
        <a:srgbClr val="4C4C4C"/>
      </a:lt2>
      <a:accent1>
        <a:srgbClr val="58A618"/>
      </a:accent1>
      <a:accent2>
        <a:srgbClr val="FF7F45"/>
      </a:accent2>
      <a:accent3>
        <a:srgbClr val="63B1E5"/>
      </a:accent3>
      <a:accent4>
        <a:srgbClr val="9093CE"/>
      </a:accent4>
      <a:accent5>
        <a:srgbClr val="9C5FB5"/>
      </a:accent5>
      <a:accent6>
        <a:srgbClr val="0094B3"/>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6896</TotalTime>
  <Words>1695</Words>
  <Application>Microsoft Office PowerPoint</Application>
  <PresentationFormat>Bildspel på skärmen (16:10)</PresentationFormat>
  <Paragraphs>582</Paragraphs>
  <Slides>31</Slides>
  <Notes>6</Notes>
  <HiddenSlides>0</HiddenSlides>
  <MMClips>0</MMClips>
  <ScaleCrop>false</ScaleCrop>
  <HeadingPairs>
    <vt:vector size="4" baseType="variant">
      <vt:variant>
        <vt:lpstr>Tema</vt:lpstr>
      </vt:variant>
      <vt:variant>
        <vt:i4>4</vt:i4>
      </vt:variant>
      <vt:variant>
        <vt:lpstr>Bildrubriker</vt:lpstr>
      </vt:variant>
      <vt:variant>
        <vt:i4>31</vt:i4>
      </vt:variant>
    </vt:vector>
  </HeadingPairs>
  <TitlesOfParts>
    <vt:vector size="35" baseType="lpstr">
      <vt:lpstr>Intro</vt:lpstr>
      <vt:lpstr>Om oss</vt:lpstr>
      <vt:lpstr>Årsbokslut</vt:lpstr>
      <vt:lpstr>Kvartalsrapport</vt:lpstr>
      <vt:lpstr> </vt:lpstr>
      <vt:lpstr>Om oss</vt:lpstr>
      <vt:lpstr>PowerPoint-presentation</vt:lpstr>
      <vt:lpstr>Affärsidé</vt:lpstr>
      <vt:lpstr>Våra tjänster</vt:lpstr>
      <vt:lpstr>Våra kärnvärden och framgångsfaktorer i korthet</vt:lpstr>
      <vt:lpstr>Vi bemannar vården på ett engagerat sätt</vt:lpstr>
      <vt:lpstr>Koncernledning</vt:lpstr>
      <vt:lpstr>Styrelse, koncernstyrelse</vt:lpstr>
      <vt:lpstr>Årsbokslut</vt:lpstr>
      <vt:lpstr>Fokus under 2015</vt:lpstr>
      <vt:lpstr>Ekonomi</vt:lpstr>
      <vt:lpstr>Utdelningspolicy och finansiella mål</vt:lpstr>
      <vt:lpstr>Viktiga händelser under 2015</vt:lpstr>
      <vt:lpstr>Intäkter och rörelsemarginal för kvartal och R12</vt:lpstr>
      <vt:lpstr>Geografisk närvaro</vt:lpstr>
      <vt:lpstr>Omsättning  och rörelseresultat per land</vt:lpstr>
      <vt:lpstr>Koncernens balansräkning i sammandrag</vt:lpstr>
      <vt:lpstr>Koncernens nyckeltal</vt:lpstr>
      <vt:lpstr>Kvartalsrapport</vt:lpstr>
      <vt:lpstr>Viktiga händelser under 2016</vt:lpstr>
      <vt:lpstr>Intäkter och rörelsemarginal per kvartal 2009–2016</vt:lpstr>
      <vt:lpstr>Intäkter och rörelsemarginal för Q1 2008–2016</vt:lpstr>
      <vt:lpstr>Intäkter och rörelsemarginal för kvartal och R12</vt:lpstr>
      <vt:lpstr>Omsättning per land</vt:lpstr>
      <vt:lpstr>Koncernens balansräkning i sammandrag</vt:lpstr>
      <vt:lpstr>Koncernens nyckeltal</vt:lpstr>
      <vt:lpstr>Sjuksköterskor rekommenderar Dedicare</vt:lpstr>
      <vt:lpstr>Planerade aktiviteter 2016</vt:lpstr>
      <vt:lpstr>Sammanfattning</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Mia Dahlstrand</dc:creator>
  <cp:lastModifiedBy>Jenny Pizzignacco</cp:lastModifiedBy>
  <cp:revision>535</cp:revision>
  <cp:lastPrinted>2015-04-20T11:40:11Z</cp:lastPrinted>
  <dcterms:created xsi:type="dcterms:W3CDTF">2013-09-16T13:22:58Z</dcterms:created>
  <dcterms:modified xsi:type="dcterms:W3CDTF">2016-04-25T15:34:42Z</dcterms:modified>
</cp:coreProperties>
</file>